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72" r:id="rId2"/>
    <p:sldId id="341" r:id="rId3"/>
    <p:sldId id="260" r:id="rId4"/>
    <p:sldId id="360" r:id="rId5"/>
    <p:sldId id="374" r:id="rId6"/>
    <p:sldId id="343" r:id="rId7"/>
    <p:sldId id="344" r:id="rId8"/>
    <p:sldId id="358" r:id="rId9"/>
    <p:sldId id="363" r:id="rId10"/>
    <p:sldId id="362" r:id="rId11"/>
    <p:sldId id="366" r:id="rId12"/>
    <p:sldId id="350" r:id="rId13"/>
    <p:sldId id="377" r:id="rId14"/>
    <p:sldId id="380" r:id="rId15"/>
    <p:sldId id="352" r:id="rId16"/>
    <p:sldId id="353" r:id="rId17"/>
    <p:sldId id="379" r:id="rId18"/>
    <p:sldId id="354" r:id="rId19"/>
    <p:sldId id="378" r:id="rId20"/>
    <p:sldId id="3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A708BD91-818C-4B5E-8C11-B2554FA201E5}">
          <p14:sldIdLst>
            <p14:sldId id="372"/>
            <p14:sldId id="341"/>
          </p14:sldIdLst>
        </p14:section>
        <p14:section name="Background" id="{2CC36E2A-1277-4D0F-BA7C-ACAA1D5C3591}">
          <p14:sldIdLst>
            <p14:sldId id="260"/>
          </p14:sldIdLst>
        </p14:section>
        <p14:section name="Measurement" id="{DB8440F8-D792-40F5-9E8C-DB432415359F}">
          <p14:sldIdLst>
            <p14:sldId id="360"/>
            <p14:sldId id="374"/>
            <p14:sldId id="343"/>
            <p14:sldId id="344"/>
          </p14:sldIdLst>
        </p14:section>
        <p14:section name="Findings" id="{69C90BD7-CD53-4234-99E9-64C40CCCCA3D}">
          <p14:sldIdLst>
            <p14:sldId id="358"/>
            <p14:sldId id="363"/>
            <p14:sldId id="362"/>
            <p14:sldId id="366"/>
            <p14:sldId id="350"/>
            <p14:sldId id="377"/>
          </p14:sldIdLst>
        </p14:section>
        <p14:section name="Solution" id="{E712719B-24DC-4806-A1E5-AE41CD234A38}">
          <p14:sldIdLst>
            <p14:sldId id="380"/>
            <p14:sldId id="352"/>
            <p14:sldId id="353"/>
            <p14:sldId id="379"/>
          </p14:sldIdLst>
        </p14:section>
        <p14:section name="Summary" id="{181D3529-243F-40EB-BB5F-A87ECD7B67D9}">
          <p14:sldIdLst>
            <p14:sldId id="354"/>
          </p14:sldIdLst>
        </p14:section>
        <p14:section name="Backup Slides" id="{D567003A-C619-49DD-9B3C-BE8BDA5FF112}">
          <p14:sldIdLst>
            <p14:sldId id="378"/>
            <p14:sldId id="3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BE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04" autoAdjust="0"/>
    <p:restoredTop sz="76305" autoAdjust="0"/>
  </p:normalViewPr>
  <p:slideViewPr>
    <p:cSldViewPr snapToGrid="0">
      <p:cViewPr>
        <p:scale>
          <a:sx n="88" d="100"/>
          <a:sy n="88" d="100"/>
        </p:scale>
        <p:origin x="2264" y="328"/>
      </p:cViewPr>
      <p:guideLst/>
    </p:cSldViewPr>
  </p:slideViewPr>
  <p:notesTextViewPr>
    <p:cViewPr>
      <p:scale>
        <a:sx n="110" d="100"/>
        <a:sy n="11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B4C12-34FF-4A58-86AB-509CD770D932}" type="datetimeFigureOut">
              <a:rPr lang="zh-CN" altLang="en-US" smtClean="0"/>
              <a:t>2024/11/21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750B1-49FC-4439-B3A3-857830951D18}" type="slidenum">
              <a:rPr lang="zh-CN" altLang="en-US" smtClean="0"/>
              <a:t>‹#›</a:t>
            </a:fld>
            <a:endParaRPr lang="zh-CN" altLang="en-US"/>
          </a:p>
        </p:txBody>
      </p:sp>
    </p:spTree>
    <p:extLst>
      <p:ext uri="{BB962C8B-B14F-4D97-AF65-F5344CB8AC3E}">
        <p14:creationId xmlns:p14="http://schemas.microsoft.com/office/powerpoint/2010/main" val="187993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sz="2000" dirty="0"/>
              <a:t>Hello, everyone!</a:t>
            </a:r>
          </a:p>
          <a:p>
            <a:r>
              <a:rPr kumimoji="1" lang="en-US" altLang="zh-CN" sz="2000" dirty="0"/>
              <a:t>I’m Wei Liu and I’m here to share our experiences in understanding and addressing</a:t>
            </a:r>
            <a:r>
              <a:rPr kumimoji="1" lang="zh-CN" altLang="en-US" sz="2000" dirty="0"/>
              <a:t> </a:t>
            </a:r>
            <a:r>
              <a:rPr kumimoji="1" lang="en-US" altLang="zh-CN" sz="2000" dirty="0"/>
              <a:t>the</a:t>
            </a:r>
            <a:r>
              <a:rPr kumimoji="1" lang="zh-CN" altLang="en-US" sz="2000" dirty="0"/>
              <a:t> </a:t>
            </a:r>
            <a:r>
              <a:rPr kumimoji="1" lang="en-US" altLang="zh-CN" sz="2000" dirty="0"/>
              <a:t>issue of</a:t>
            </a:r>
            <a:r>
              <a:rPr kumimoji="1" lang="zh-CN" altLang="en-US" sz="2000" dirty="0"/>
              <a:t> </a:t>
            </a:r>
            <a:r>
              <a:rPr kumimoji="1" lang="en-US" altLang="zh-CN" sz="2000" dirty="0"/>
              <a:t>slow</a:t>
            </a:r>
            <a:r>
              <a:rPr kumimoji="1" lang="zh-CN" altLang="en-US" sz="2000" dirty="0"/>
              <a:t> </a:t>
            </a:r>
            <a:r>
              <a:rPr kumimoji="1" lang="en-US" altLang="zh-CN" sz="2000" dirty="0"/>
              <a:t>UI</a:t>
            </a:r>
            <a:r>
              <a:rPr kumimoji="1" lang="zh-CN" altLang="en-US" sz="2000" dirty="0"/>
              <a:t> </a:t>
            </a:r>
            <a:r>
              <a:rPr kumimoji="1" lang="en-US" altLang="zh-CN" sz="2000" dirty="0"/>
              <a:t>responsiveness for</a:t>
            </a:r>
            <a:r>
              <a:rPr kumimoji="1" lang="zh-CN" altLang="en-US" sz="2000" dirty="0"/>
              <a:t> </a:t>
            </a:r>
            <a:r>
              <a:rPr kumimoji="1" lang="en-US" altLang="zh-CN" sz="2000" dirty="0"/>
              <a:t>interactive</a:t>
            </a:r>
            <a:r>
              <a:rPr kumimoji="1" lang="zh-CN" altLang="en-US" sz="2000" dirty="0"/>
              <a:t> </a:t>
            </a:r>
            <a:r>
              <a:rPr kumimoji="1" lang="en-US" altLang="zh-CN" sz="2000" dirty="0"/>
              <a:t>mobile</a:t>
            </a:r>
            <a:r>
              <a:rPr kumimoji="1" lang="zh-CN" altLang="en-US" sz="2000" dirty="0"/>
              <a:t> </a:t>
            </a:r>
            <a:r>
              <a:rPr kumimoji="1" lang="en-US" altLang="zh-CN" sz="2000" dirty="0"/>
              <a:t>systems.</a:t>
            </a:r>
          </a:p>
          <a:p>
            <a:r>
              <a:rPr kumimoji="1" lang="en-US" altLang="zh-CN" sz="2000" dirty="0"/>
              <a:t>This is a joint work with Tsinghua University, Xiaomi Technology, University of Southern California, and UIUC.</a:t>
            </a:r>
          </a:p>
          <a:p>
            <a:endParaRPr kumimoji="1" lang="zh-CN" altLang="en-US" sz="3200"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a:t>
            </a:fld>
            <a:endParaRPr kumimoji="1" lang="zh-CN" altLang="en-US"/>
          </a:p>
        </p:txBody>
      </p:sp>
    </p:spTree>
    <p:extLst>
      <p:ext uri="{BB962C8B-B14F-4D97-AF65-F5344CB8AC3E}">
        <p14:creationId xmlns:p14="http://schemas.microsoft.com/office/powerpoint/2010/main" val="700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dirty="0"/>
              <a:t>Also,</a:t>
            </a:r>
            <a:r>
              <a:rPr lang="zh-CN" altLang="en-US" sz="1200" dirty="0"/>
              <a:t> </a:t>
            </a:r>
            <a:r>
              <a:rPr lang="en-US" altLang="zh-CN" sz="1200" dirty="0"/>
              <a:t>from</a:t>
            </a:r>
            <a:r>
              <a:rPr lang="zh-CN" altLang="en-US" sz="1200" dirty="0"/>
              <a:t> </a:t>
            </a:r>
            <a:r>
              <a:rPr lang="en-US" altLang="zh-CN" sz="1200" dirty="0"/>
              <a:t>the</a:t>
            </a:r>
            <a:r>
              <a:rPr lang="zh-CN" altLang="en-US" sz="1200" dirty="0"/>
              <a:t> </a:t>
            </a:r>
            <a:r>
              <a:rPr lang="en-US" altLang="zh-CN" sz="1200" dirty="0"/>
              <a:t>perspective</a:t>
            </a:r>
            <a:r>
              <a:rPr lang="zh-CN" altLang="en-US" sz="1200" dirty="0"/>
              <a:t> </a:t>
            </a:r>
            <a:r>
              <a:rPr lang="en-US" altLang="zh-CN" sz="1200" dirty="0"/>
              <a:t>of</a:t>
            </a:r>
            <a:r>
              <a:rPr lang="zh-CN" altLang="en-US" sz="1200" dirty="0"/>
              <a:t> </a:t>
            </a:r>
            <a:r>
              <a:rPr lang="en-US" altLang="zh-CN" sz="1200" dirty="0"/>
              <a:t>mobile</a:t>
            </a:r>
            <a:r>
              <a:rPr lang="zh-CN" altLang="en-US" sz="1200" dirty="0"/>
              <a:t> </a:t>
            </a:r>
            <a:r>
              <a:rPr lang="en-US" altLang="zh-CN" sz="1200" dirty="0"/>
              <a:t>apps, we</a:t>
            </a:r>
            <a:r>
              <a:rPr lang="zh-CN" altLang="en-US" sz="1200" dirty="0"/>
              <a:t> </a:t>
            </a:r>
            <a:r>
              <a:rPr lang="en-US" altLang="zh-CN" sz="1200" dirty="0"/>
              <a:t>find</a:t>
            </a:r>
            <a:r>
              <a:rPr lang="zh-CN" altLang="en-US" sz="1200" dirty="0"/>
              <a:t> </a:t>
            </a:r>
            <a:r>
              <a:rPr lang="en-US" altLang="zh-CN" sz="1200" dirty="0"/>
              <a:t>that 16.8% SUR events are attributed to only the top-10 apps.</a:t>
            </a:r>
          </a:p>
          <a:p>
            <a:r>
              <a:rPr lang="en-US" altLang="zh-CN" sz="1200" dirty="0"/>
              <a:t>Apps with heavy workloads and complex UI functionalities are more likely </a:t>
            </a:r>
            <a:r>
              <a:rPr lang="en-US" altLang="zh-CN" sz="1200"/>
              <a:t>to experience SUR events.</a:t>
            </a:r>
            <a:endParaRPr lang="en-US" altLang="zh-CN" sz="1200"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10</a:t>
            </a:fld>
            <a:endParaRPr kumimoji="1" lang="zh-CN" altLang="en-US"/>
          </a:p>
        </p:txBody>
      </p:sp>
    </p:spTree>
    <p:extLst>
      <p:ext uri="{BB962C8B-B14F-4D97-AF65-F5344CB8AC3E}">
        <p14:creationId xmlns:p14="http://schemas.microsoft.com/office/powerpoint/2010/main" val="243615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So what’s the root cause of these phenomenon?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To answer this question, we devise an efficient and scalable</a:t>
            </a:r>
            <a:r>
              <a:rPr kumimoji="1" lang="zh-CN" altLang="en-US" dirty="0"/>
              <a:t> </a:t>
            </a:r>
            <a:r>
              <a:rPr kumimoji="1" lang="en-US" altLang="zh-CN" dirty="0"/>
              <a:t>two-phase</a:t>
            </a:r>
            <a:r>
              <a:rPr kumimoji="1" lang="zh-CN" altLang="en-US" dirty="0"/>
              <a:t> </a:t>
            </a:r>
            <a:r>
              <a:rPr kumimoji="1" lang="en-US" altLang="zh-CN" dirty="0"/>
              <a:t>analysis</a:t>
            </a:r>
            <a:r>
              <a:rPr kumimoji="1" lang="zh-CN" altLang="en-US" dirty="0"/>
              <a:t> </a:t>
            </a:r>
            <a:r>
              <a:rPr kumimoji="1" lang="en-US" altLang="zh-CN" dirty="0"/>
              <a:t>pipeline</a:t>
            </a:r>
            <a:r>
              <a:rPr kumimoji="1" lang="en-US" altLang="zh-CN" sz="1200" dirty="0"/>
              <a:t> over the enormous collected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r>
              <a:rPr lang="en-US" altLang="zh-CN" sz="1200" dirty="0"/>
              <a:t>First, we perform a</a:t>
            </a:r>
            <a:r>
              <a:rPr lang="zh-CN" altLang="en-US" sz="1200" dirty="0"/>
              <a:t> </a:t>
            </a:r>
            <a:r>
              <a:rPr lang="en-US" altLang="zh-CN" sz="1200" dirty="0"/>
              <a:t>macro-level analysis to</a:t>
            </a:r>
            <a:r>
              <a:rPr lang="zh-CN" altLang="en-US" sz="1200" dirty="0"/>
              <a:t> </a:t>
            </a:r>
            <a:r>
              <a:rPr lang="en-US" altLang="zh-CN" sz="1200" dirty="0"/>
              <a:t>classify similar</a:t>
            </a:r>
            <a:r>
              <a:rPr lang="zh-CN" altLang="en-US" sz="1200" dirty="0"/>
              <a:t> </a:t>
            </a:r>
            <a:r>
              <a:rPr lang="en-US" altLang="zh-CN" sz="1200" dirty="0"/>
              <a:t>SUR</a:t>
            </a:r>
            <a:r>
              <a:rPr lang="zh-CN" altLang="en-US" sz="1200" dirty="0"/>
              <a:t> </a:t>
            </a:r>
            <a:r>
              <a:rPr lang="en-US" altLang="zh-CN" sz="1200" dirty="0"/>
              <a:t>events</a:t>
            </a:r>
            <a:r>
              <a:rPr lang="zh-CN" altLang="en-US" sz="1200" dirty="0"/>
              <a:t> </a:t>
            </a:r>
            <a:r>
              <a:rPr lang="en-US" altLang="zh-CN" sz="1200" dirty="0"/>
              <a:t>to</a:t>
            </a:r>
            <a:r>
              <a:rPr lang="zh-CN" altLang="en-US" sz="1200" dirty="0"/>
              <a:t> </a:t>
            </a:r>
            <a:r>
              <a:rPr lang="en-US" altLang="zh-CN" sz="1200" dirty="0"/>
              <a:t>the same</a:t>
            </a:r>
            <a:r>
              <a:rPr lang="zh-CN" altLang="en-US" sz="1200" dirty="0"/>
              <a:t> </a:t>
            </a:r>
            <a:r>
              <a:rPr lang="en-US" altLang="zh-CN" sz="1200" dirty="0"/>
              <a:t>root</a:t>
            </a:r>
            <a:r>
              <a:rPr lang="zh-CN" altLang="en-US" sz="1200" dirty="0"/>
              <a:t> </a:t>
            </a:r>
            <a:r>
              <a:rPr lang="en-US" altLang="zh-CN" sz="1200" dirty="0"/>
              <a:t>cause</a:t>
            </a:r>
            <a:r>
              <a:rPr lang="zh-CN" altLang="en-US" sz="1200" dirty="0"/>
              <a:t> </a:t>
            </a:r>
            <a:r>
              <a:rPr lang="en-US" altLang="zh-CN" sz="1200" dirty="0"/>
              <a:t>cluster</a:t>
            </a:r>
            <a:r>
              <a:rPr lang="zh-CN" altLang="en-US" sz="1200" dirty="0"/>
              <a:t> </a:t>
            </a:r>
            <a:r>
              <a:rPr lang="en-US" altLang="zh-CN" sz="1200" dirty="0"/>
              <a:t>and further</a:t>
            </a:r>
            <a:r>
              <a:rPr lang="zh-CN" altLang="en-US" sz="1200" dirty="0"/>
              <a:t> </a:t>
            </a:r>
            <a:r>
              <a:rPr lang="en-US" altLang="zh-CN" sz="1200" dirty="0"/>
              <a:t>reproduce</a:t>
            </a:r>
            <a:r>
              <a:rPr lang="zh-CN" altLang="en-US" sz="1200" dirty="0"/>
              <a:t> </a:t>
            </a:r>
            <a:r>
              <a:rPr lang="en-US" altLang="zh-CN" sz="1200" dirty="0"/>
              <a:t>them in offline micro analysis</a:t>
            </a:r>
            <a:r>
              <a:rPr lang="zh-CN" altLang="en-US" sz="1200" dirty="0"/>
              <a:t> </a:t>
            </a:r>
            <a:r>
              <a:rPr lang="en-US" altLang="zh-CN" sz="1200" dirty="0"/>
              <a:t>to</a:t>
            </a:r>
            <a:r>
              <a:rPr lang="zh-CN" altLang="en-US" sz="1200" dirty="0"/>
              <a:t> </a:t>
            </a:r>
            <a:r>
              <a:rPr lang="en-US" altLang="zh-CN" sz="1200" dirty="0"/>
              <a:t>pinpoint</a:t>
            </a:r>
            <a:r>
              <a:rPr lang="zh-CN" altLang="en-US" sz="1200" dirty="0"/>
              <a:t> </a:t>
            </a:r>
            <a:r>
              <a:rPr lang="en-US" altLang="zh-CN" sz="1200" dirty="0"/>
              <a:t>the</a:t>
            </a:r>
            <a:r>
              <a:rPr lang="zh-CN" altLang="en-US" sz="1200" dirty="0"/>
              <a:t> </a:t>
            </a:r>
            <a:r>
              <a:rPr lang="en-US" altLang="zh-CN" sz="1200" dirty="0"/>
              <a:t>root</a:t>
            </a:r>
            <a:r>
              <a:rPr lang="zh-CN" altLang="en-US" sz="1200" dirty="0"/>
              <a:t> </a:t>
            </a:r>
            <a:r>
              <a:rPr lang="en-US" altLang="zh-CN" sz="1200" dirty="0"/>
              <a:t>causes.</a:t>
            </a:r>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11</a:t>
            </a:fld>
            <a:endParaRPr kumimoji="1" lang="zh-CN" altLang="en-US"/>
          </a:p>
        </p:txBody>
      </p:sp>
    </p:spTree>
    <p:extLst>
      <p:ext uri="{BB962C8B-B14F-4D97-AF65-F5344CB8AC3E}">
        <p14:creationId xmlns:p14="http://schemas.microsoft.com/office/powerpoint/2010/main" val="172113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With the</a:t>
            </a:r>
            <a:r>
              <a:rPr kumimoji="1" lang="zh-CN" altLang="en-US" dirty="0"/>
              <a:t> </a:t>
            </a:r>
            <a:r>
              <a:rPr kumimoji="1" lang="en-US" altLang="zh-CN" dirty="0"/>
              <a:t>above analysis pipeline</a:t>
            </a:r>
            <a:r>
              <a:rPr lang="en-US" altLang="zh-CN" dirty="0"/>
              <a:t>, we locate four major preliminary causes.</a:t>
            </a:r>
          </a:p>
          <a:p>
            <a:r>
              <a:rPr lang="en-US" altLang="zh-CN" dirty="0"/>
              <a:t>They are</a:t>
            </a:r>
            <a:r>
              <a:rPr lang="zh-CN" altLang="en-US" dirty="0"/>
              <a:t> </a:t>
            </a:r>
            <a:r>
              <a:rPr lang="en-US" altLang="zh-CN" dirty="0"/>
              <a:t>long</a:t>
            </a:r>
            <a:r>
              <a:rPr lang="zh-CN" altLang="en-US" dirty="0"/>
              <a:t> </a:t>
            </a:r>
            <a:r>
              <a:rPr lang="en-US" altLang="zh-CN" dirty="0"/>
              <a:t>CPU</a:t>
            </a:r>
            <a:r>
              <a:rPr lang="zh-CN" altLang="en-US" dirty="0"/>
              <a:t> </a:t>
            </a:r>
            <a:r>
              <a:rPr lang="en-US" altLang="zh-CN" dirty="0"/>
              <a:t>scheduling</a:t>
            </a:r>
            <a:r>
              <a:rPr lang="zh-CN" altLang="en-US" dirty="0"/>
              <a:t> </a:t>
            </a:r>
            <a:r>
              <a:rPr lang="en-US" altLang="zh-CN" dirty="0"/>
              <a:t>delay,</a:t>
            </a:r>
            <a:r>
              <a:rPr lang="zh-CN" altLang="en-US" dirty="0"/>
              <a:t> </a:t>
            </a:r>
            <a:r>
              <a:rPr lang="en-US" altLang="zh-CN" dirty="0"/>
              <a:t>slow</a:t>
            </a:r>
            <a:r>
              <a:rPr lang="zh-CN" altLang="en-US" dirty="0"/>
              <a:t> </a:t>
            </a:r>
            <a:r>
              <a:rPr lang="en-US" altLang="zh-CN" dirty="0"/>
              <a:t>I/O</a:t>
            </a:r>
            <a:r>
              <a:rPr lang="zh-CN" altLang="en-US" dirty="0"/>
              <a:t> </a:t>
            </a:r>
            <a:r>
              <a:rPr lang="en-US" altLang="zh-CN" dirty="0"/>
              <a:t>transactions,</a:t>
            </a:r>
            <a:r>
              <a:rPr lang="zh-CN" altLang="en-US" dirty="0"/>
              <a:t> </a:t>
            </a:r>
            <a:r>
              <a:rPr lang="en-US" altLang="zh-CN" dirty="0"/>
              <a:t>insufficient</a:t>
            </a:r>
            <a:r>
              <a:rPr lang="zh-CN" altLang="en-US" dirty="0"/>
              <a:t> </a:t>
            </a:r>
            <a:r>
              <a:rPr lang="en-US" altLang="zh-CN" dirty="0"/>
              <a:t>memory,</a:t>
            </a:r>
            <a:r>
              <a:rPr lang="zh-CN" altLang="en-US" dirty="0"/>
              <a:t> </a:t>
            </a:r>
            <a:r>
              <a:rPr lang="en-US" altLang="zh-CN" dirty="0"/>
              <a:t>and</a:t>
            </a:r>
            <a:r>
              <a:rPr lang="zh-CN" altLang="en-US" dirty="0"/>
              <a:t> </a:t>
            </a:r>
            <a:r>
              <a:rPr lang="en-US" altLang="zh-CN" dirty="0"/>
              <a:t>app-specific</a:t>
            </a:r>
            <a:r>
              <a:rPr lang="zh-CN" altLang="en-US" dirty="0"/>
              <a:t> </a:t>
            </a:r>
            <a:r>
              <a:rPr lang="en-US" altLang="zh-CN" dirty="0"/>
              <a:t>defects.</a:t>
            </a:r>
          </a:p>
          <a:p>
            <a:r>
              <a:rPr lang="en-US" altLang="zh-CN" dirty="0"/>
              <a:t>Through our offline micro-level analysis and reproduction,</a:t>
            </a:r>
            <a:r>
              <a:rPr lang="zh-CN" altLang="en-US" dirty="0"/>
              <a:t> </a:t>
            </a:r>
            <a:r>
              <a:rPr lang="en-US" altLang="zh-CN" dirty="0"/>
              <a:t>we</a:t>
            </a:r>
            <a:r>
              <a:rPr lang="zh-CN" altLang="en-US" dirty="0"/>
              <a:t> </a:t>
            </a:r>
            <a:r>
              <a:rPr lang="en-US" altLang="zh-CN" dirty="0"/>
              <a:t>find</a:t>
            </a:r>
            <a:r>
              <a:rPr lang="zh-CN" altLang="en-US" dirty="0"/>
              <a:t> </a:t>
            </a:r>
            <a:r>
              <a:rPr lang="en-US" altLang="zh-CN" dirty="0"/>
              <a:t>these</a:t>
            </a:r>
            <a:r>
              <a:rPr lang="zh-CN" altLang="en-US" dirty="0"/>
              <a:t> </a:t>
            </a:r>
            <a:r>
              <a:rPr lang="en-US" altLang="zh-CN" dirty="0"/>
              <a:t>resource</a:t>
            </a:r>
            <a:r>
              <a:rPr lang="zh-CN" altLang="en-US" dirty="0"/>
              <a:t> </a:t>
            </a:r>
            <a:r>
              <a:rPr lang="en-US" altLang="zh-CN" dirty="0"/>
              <a:t>under-provisioning</a:t>
            </a:r>
            <a:r>
              <a:rPr lang="zh-CN" altLang="en-US" dirty="0"/>
              <a:t> </a:t>
            </a:r>
            <a:r>
              <a:rPr lang="en-US" altLang="zh-CN" dirty="0"/>
              <a:t>and</a:t>
            </a:r>
            <a:r>
              <a:rPr lang="zh-CN" altLang="en-US" dirty="0"/>
              <a:t> </a:t>
            </a:r>
            <a:r>
              <a:rPr lang="en-US" altLang="zh-CN" dirty="0"/>
              <a:t>contention</a:t>
            </a:r>
            <a:r>
              <a:rPr lang="zh-CN" altLang="en-US" dirty="0"/>
              <a:t> </a:t>
            </a:r>
            <a:r>
              <a:rPr lang="en-US" altLang="zh-CN" dirty="0"/>
              <a:t>are</a:t>
            </a:r>
            <a:r>
              <a:rPr lang="zh-CN" altLang="en-US" dirty="0"/>
              <a:t> </a:t>
            </a:r>
            <a:r>
              <a:rPr lang="en-US" altLang="zh-CN" dirty="0"/>
              <a:t>cause</a:t>
            </a:r>
            <a:r>
              <a:rPr lang="zh-CN" altLang="en-US" dirty="0"/>
              <a:t> </a:t>
            </a:r>
            <a:r>
              <a:rPr lang="en-US" altLang="zh-CN" dirty="0"/>
              <a:t>by</a:t>
            </a:r>
            <a:r>
              <a:rPr lang="zh-CN" altLang="en-US" dirty="0"/>
              <a:t> </a:t>
            </a:r>
            <a:r>
              <a:rPr lang="en-US" altLang="zh-CN" dirty="0"/>
              <a:t>the</a:t>
            </a:r>
            <a:r>
              <a:rPr lang="zh-CN" altLang="en-US" dirty="0"/>
              <a:t> </a:t>
            </a:r>
            <a:r>
              <a:rPr lang="en-US" altLang="zh-CN" sz="1200" dirty="0"/>
              <a:t>persistent survival of numerous low-priority processes of </a:t>
            </a:r>
            <a:r>
              <a:rPr lang="en-US" altLang="zh-CN" sz="1200" dirty="0">
                <a:solidFill>
                  <a:srgbClr val="C00000"/>
                </a:solidFill>
              </a:rPr>
              <a:t>some apps.</a:t>
            </a:r>
          </a:p>
          <a:p>
            <a:r>
              <a:rPr lang="en-US" altLang="zh-CN" sz="1200" dirty="0">
                <a:solidFill>
                  <a:srgbClr val="C00000"/>
                </a:solidFill>
              </a:rPr>
              <a:t>We</a:t>
            </a:r>
            <a:r>
              <a:rPr lang="zh-CN" altLang="en-US" sz="1200" dirty="0">
                <a:solidFill>
                  <a:srgbClr val="C00000"/>
                </a:solidFill>
              </a:rPr>
              <a:t> </a:t>
            </a:r>
            <a:r>
              <a:rPr lang="en-US" altLang="zh-CN" sz="1200" dirty="0">
                <a:solidFill>
                  <a:srgbClr val="C00000"/>
                </a:solidFill>
              </a:rPr>
              <a:t>call</a:t>
            </a:r>
            <a:r>
              <a:rPr lang="zh-CN" altLang="en-US" sz="1200" dirty="0">
                <a:solidFill>
                  <a:srgbClr val="C00000"/>
                </a:solidFill>
              </a:rPr>
              <a:t> </a:t>
            </a:r>
            <a:r>
              <a:rPr lang="en-US" altLang="zh-CN" sz="1200">
                <a:solidFill>
                  <a:srgbClr val="C00000"/>
                </a:solidFill>
              </a:rPr>
              <a:t>these apps as</a:t>
            </a:r>
            <a:r>
              <a:rPr lang="zh-CN" altLang="en-US" sz="1200">
                <a:solidFill>
                  <a:srgbClr val="C00000"/>
                </a:solidFill>
              </a:rPr>
              <a:t> </a:t>
            </a:r>
            <a:r>
              <a:rPr lang="en-US" altLang="zh-CN" sz="1200" dirty="0">
                <a:solidFill>
                  <a:srgbClr val="C00000"/>
                </a:solidFill>
              </a:rPr>
              <a:t>hogging</a:t>
            </a:r>
            <a:r>
              <a:rPr lang="zh-CN" altLang="en-US" sz="1200" dirty="0">
                <a:solidFill>
                  <a:srgbClr val="C00000"/>
                </a:solidFill>
              </a:rPr>
              <a:t> </a:t>
            </a:r>
            <a:r>
              <a:rPr lang="en-US" altLang="zh-CN" sz="1200" dirty="0">
                <a:solidFill>
                  <a:srgbClr val="C00000"/>
                </a:solidFill>
              </a:rPr>
              <a:t>apps.</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12</a:t>
            </a:fld>
            <a:endParaRPr kumimoji="1" lang="zh-CN" altLang="en-US"/>
          </a:p>
        </p:txBody>
      </p:sp>
    </p:spTree>
    <p:extLst>
      <p:ext uri="{BB962C8B-B14F-4D97-AF65-F5344CB8AC3E}">
        <p14:creationId xmlns:p14="http://schemas.microsoft.com/office/powerpoint/2010/main" val="3579043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sz="1200" kern="1200" dirty="0">
                <a:solidFill>
                  <a:schemeClr val="tx1"/>
                </a:solidFill>
                <a:latin typeface="+mn-lt"/>
                <a:ea typeface="+mn-ea"/>
                <a:cs typeface="+mn-cs"/>
              </a:rPr>
              <a:t>For hogging apps,</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we identify two patterns for keeping their</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processes alive in the background</a:t>
            </a:r>
            <a:r>
              <a:rPr kumimoji="1" lang="en-US" altLang="zh-CN" sz="1200" kern="1200" dirty="0">
                <a:solidFill>
                  <a:schemeClr val="tx1"/>
                </a:solidFill>
                <a:latin typeface="+mn-lt"/>
                <a:ea typeface="+mn-ea"/>
                <a:cs typeface="+mn-cs"/>
              </a:rPr>
              <a:t>,</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namely</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abusing</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foreground</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services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and</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conducting</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dual-process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co-awakening</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behaviors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through</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process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binding.</a:t>
            </a:r>
            <a:endParaRPr kumimoji="1" lang="en-US" sz="1200" kern="1200" dirty="0">
              <a:solidFill>
                <a:schemeClr val="tx1"/>
              </a:solidFill>
              <a:latin typeface="+mn-lt"/>
              <a:ea typeface="+mn-ea"/>
              <a:cs typeface="+mn-cs"/>
            </a:endParaRPr>
          </a:p>
          <a:p>
            <a:r>
              <a:rPr kumimoji="1" lang="en-US" altLang="zh-CN" sz="1200" kern="1200" dirty="0">
                <a:solidFill>
                  <a:schemeClr val="tx1"/>
                </a:solidFill>
                <a:latin typeface="+mn-lt"/>
                <a:ea typeface="+mn-ea"/>
                <a:cs typeface="+mn-cs"/>
              </a:rPr>
              <a:t>It</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is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easy</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to</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understand</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why</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hogging</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apps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strive</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to</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keeping their processes</a:t>
            </a:r>
            <a:r>
              <a:rPr kumimoji="1" lang="zh-CN" altLang="en-US" sz="1200" kern="1200" dirty="0">
                <a:solidFill>
                  <a:schemeClr val="tx1"/>
                </a:solidFill>
                <a:latin typeface="+mn-lt"/>
                <a:ea typeface="+mn-ea"/>
                <a:cs typeface="+mn-cs"/>
              </a:rPr>
              <a:t> </a:t>
            </a:r>
            <a:r>
              <a:rPr kumimoji="1" lang="en-US" altLang="zh-CN" sz="1200" kern="1200" dirty="0">
                <a:solidFill>
                  <a:schemeClr val="tx1"/>
                </a:solidFill>
                <a:latin typeface="+mn-lt"/>
                <a:ea typeface="+mn-ea"/>
                <a:cs typeface="+mn-cs"/>
              </a:rPr>
              <a:t>alive.</a:t>
            </a:r>
          </a:p>
          <a:p>
            <a:r>
              <a:rPr kumimoji="1" lang="en-US" altLang="zh-CN" sz="1200" kern="1200" dirty="0">
                <a:solidFill>
                  <a:schemeClr val="tx1"/>
                </a:solidFill>
                <a:latin typeface="+mn-lt"/>
                <a:ea typeface="+mn-ea"/>
                <a:cs typeface="+mn-cs"/>
              </a:rPr>
              <a:t>Increasing the running time can finally increase their revenue.</a:t>
            </a:r>
          </a:p>
          <a:p>
            <a:endParaRPr kumimoji="1" lang="en-US" altLang="zh-CN" sz="1200" kern="1200" dirty="0">
              <a:solidFill>
                <a:schemeClr val="tx1"/>
              </a:solidFill>
              <a:latin typeface="+mn-lt"/>
              <a:ea typeface="+mn-ea"/>
              <a:cs typeface="+mn-cs"/>
            </a:endParaRPr>
          </a:p>
          <a:p>
            <a:endParaRPr kumimoji="1" lang="en-US" altLang="zh-CN"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13</a:t>
            </a:fld>
            <a:endParaRPr kumimoji="1" lang="zh-CN" altLang="en-US"/>
          </a:p>
        </p:txBody>
      </p:sp>
    </p:spTree>
    <p:extLst>
      <p:ext uri="{BB962C8B-B14F-4D97-AF65-F5344CB8AC3E}">
        <p14:creationId xmlns:p14="http://schemas.microsoft.com/office/powerpoint/2010/main" val="92037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well manage these hogging apps and therefore reduce SUR events, we rearchitect the Android Process Management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Android Process Management Model manages the lifecycle of each app process, and decides which processes should be kept alive or killed when system resources are constrained.</a:t>
            </a:r>
          </a:p>
          <a:p>
            <a:r>
              <a:rPr lang="en-US" altLang="zh-CN" dirty="0"/>
              <a:t>It divides the process into five states, each of which has a specific priority.</a:t>
            </a:r>
          </a:p>
          <a:p>
            <a:r>
              <a:rPr lang="en-US" altLang="zh-CN" dirty="0"/>
              <a:t>The transitions of different process states can be regarded as a state machine.</a:t>
            </a:r>
          </a:p>
          <a:p>
            <a:endParaRPr kumimoji="1" lang="en-US" sz="1200" kern="1200" dirty="0">
              <a:solidFill>
                <a:schemeClr val="tx1"/>
              </a:solidFill>
              <a:latin typeface="+mn-lt"/>
              <a:ea typeface="+mn-ea"/>
              <a:cs typeface="+mn-cs"/>
            </a:endParaRPr>
          </a:p>
          <a:p>
            <a:r>
              <a:rPr kumimoji="1" lang="en-US" sz="1200" kern="1200" dirty="0">
                <a:solidFill>
                  <a:schemeClr val="tx1"/>
                </a:solidFill>
                <a:latin typeface="+mn-lt"/>
                <a:ea typeface="+mn-ea"/>
                <a:cs typeface="+mn-cs"/>
              </a:rPr>
              <a:t>The key problem here is that current Android Process Management has an over optimistic assumption that the process state transition is deterministic.</a:t>
            </a:r>
          </a:p>
          <a:p>
            <a:r>
              <a:rPr kumimoji="1" lang="en-US" sz="1200" kern="1200" dirty="0">
                <a:solidFill>
                  <a:schemeClr val="tx1"/>
                </a:solidFill>
                <a:latin typeface="+mn-lt"/>
                <a:ea typeface="+mn-ea"/>
                <a:cs typeface="+mn-cs"/>
              </a:rPr>
              <a:t>However, as you can see, in the real-world scenario, stat transitions should consider processes’ actual behaviors as today’s hogging apps take various measures to keep their processes alive in the background.</a:t>
            </a:r>
          </a:p>
          <a:p>
            <a:r>
              <a:rPr kumimoji="1" lang="en-US" sz="1200" kern="1200" dirty="0">
                <a:solidFill>
                  <a:schemeClr val="tx1"/>
                </a:solidFill>
                <a:latin typeface="+mn-lt"/>
                <a:ea typeface="+mn-ea"/>
                <a:cs typeface="+mn-cs"/>
              </a:rPr>
              <a:t>These behaviors currently cannot be sensed by Android.</a:t>
            </a:r>
          </a:p>
          <a:p>
            <a:endParaRPr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14</a:t>
            </a:fld>
            <a:endParaRPr kumimoji="1" lang="zh-CN" altLang="en-US"/>
          </a:p>
        </p:txBody>
      </p:sp>
    </p:spTree>
    <p:extLst>
      <p:ext uri="{BB962C8B-B14F-4D97-AF65-F5344CB8AC3E}">
        <p14:creationId xmlns:p14="http://schemas.microsoft.com/office/powerpoint/2010/main" val="3976979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i="0" dirty="0">
                <a:effectLst/>
                <a:latin typeface="Arial" panose="020B0604020202020204" pitchFamily="34" charset="0"/>
                <a:cs typeface="Arial" panose="020B0604020202020204" pitchFamily="34" charset="0"/>
              </a:rPr>
              <a:t>To address this, our key insight is that the state</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changes during the lifecycle of the process can be deemed</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as a time series. </a:t>
            </a:r>
          </a:p>
          <a:p>
            <a:r>
              <a:rPr lang="en-US" altLang="zh-CN" i="0" dirty="0">
                <a:effectLst/>
                <a:latin typeface="Arial" panose="020B0604020202020204" pitchFamily="34" charset="0"/>
                <a:cs typeface="Arial" panose="020B0604020202020204" pitchFamily="34" charset="0"/>
              </a:rPr>
              <a:t>We add</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new</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hidden</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states</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that</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needs</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to</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be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monitored to</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the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original</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state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machine,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which</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we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call</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hogging</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states.</a:t>
            </a:r>
            <a:endParaRPr lang="en-US" i="0" dirty="0">
              <a:effectLst/>
              <a:latin typeface="Arial" panose="020B0604020202020204" pitchFamily="34" charset="0"/>
              <a:cs typeface="Arial" panose="020B0604020202020204" pitchFamily="34" charset="0"/>
            </a:endParaRPr>
          </a:p>
          <a:p>
            <a:r>
              <a:rPr lang="en-US" altLang="zh-CN" i="0" dirty="0">
                <a:effectLst/>
                <a:latin typeface="Arial" panose="020B0604020202020204" pitchFamily="34" charset="0"/>
                <a:cs typeface="Arial" panose="020B0604020202020204" pitchFamily="34" charset="0"/>
              </a:rPr>
              <a:t>After</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that,</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we leverage the time-inhomogeneous</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Hidden Markov model (TIHMM) to describe the real</a:t>
            </a:r>
            <a:r>
              <a:rPr lang="en-US" altLang="zh-CN" i="0" dirty="0">
                <a:effectLst/>
                <a:latin typeface="Arial" panose="020B0604020202020204" pitchFamily="34" charset="0"/>
                <a:cs typeface="Arial" panose="020B0604020202020204" pitchFamily="34" charset="0"/>
              </a:rPr>
              <a:t>-</a:t>
            </a:r>
            <a:r>
              <a:rPr lang="en-US" i="0" dirty="0">
                <a:effectLst/>
                <a:latin typeface="Arial" panose="020B0604020202020204" pitchFamily="34" charset="0"/>
                <a:cs typeface="Arial" panose="020B0604020202020204" pitchFamily="34" charset="0"/>
              </a:rPr>
              <a:t>world</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process states and their dynamic state transitions.</a:t>
            </a:r>
          </a:p>
          <a:p>
            <a:r>
              <a:rPr lang="en-US" i="0" dirty="0">
                <a:effectLst/>
                <a:latin typeface="Arial" panose="020B0604020202020204" pitchFamily="34" charset="0"/>
                <a:cs typeface="Arial" panose="020B0604020202020204" pitchFamily="34" charset="0"/>
              </a:rPr>
              <a:t>We also devise a uniform authentic sensing layer in Android to capture the hardware states to inform our Markov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effectLst/>
                <a:latin typeface="Arial" panose="020B0604020202020204" pitchFamily="34" charset="0"/>
                <a:cs typeface="Arial" panose="020B0604020202020204" pitchFamily="34" charset="0"/>
              </a:rPr>
              <a:t>With</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the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above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efforts,</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we</a:t>
            </a:r>
            <a:r>
              <a:rPr lang="zh-CN" altLang="en-US" i="0" dirty="0">
                <a:effectLst/>
                <a:latin typeface="Arial" panose="020B0604020202020204" pitchFamily="34" charset="0"/>
                <a:cs typeface="Arial" panose="020B0604020202020204" pitchFamily="34" charset="0"/>
              </a:rPr>
              <a:t> </a:t>
            </a:r>
            <a:r>
              <a:rPr lang="en-US" altLang="zh-CN" i="0" dirty="0">
                <a:effectLst/>
                <a:latin typeface="Arial" panose="020B0604020202020204" pitchFamily="34" charset="0"/>
                <a:cs typeface="Arial" panose="020B0604020202020204" pitchFamily="34" charset="0"/>
              </a:rPr>
              <a:t>can</a:t>
            </a:r>
            <a:r>
              <a:rPr lang="zh-CN" altLang="en-US" sz="1200" dirty="0">
                <a:ea typeface="微软雅黑" panose="020B0503020204020204" pitchFamily="34" charset="-122"/>
                <a:cs typeface="Arial" panose="020B0604020202020204" pitchFamily="34" charset="0"/>
              </a:rPr>
              <a:t> </a:t>
            </a:r>
            <a:r>
              <a:rPr lang="en-US" altLang="zh-CN" sz="1200" dirty="0">
                <a:ea typeface="微软雅黑" panose="020B0503020204020204" pitchFamily="34" charset="-122"/>
                <a:cs typeface="Arial" panose="020B0604020202020204" pitchFamily="34" charset="0"/>
              </a:rPr>
              <a:t>identify</a:t>
            </a:r>
            <a:r>
              <a:rPr lang="zh-CN" altLang="en-US" sz="1200" dirty="0">
                <a:ea typeface="微软雅黑" panose="020B0503020204020204" pitchFamily="34" charset="-122"/>
                <a:cs typeface="Arial" panose="020B0604020202020204" pitchFamily="34" charset="0"/>
              </a:rPr>
              <a:t> </a:t>
            </a:r>
            <a:r>
              <a:rPr lang="en-US" altLang="zh-CN" sz="1200" dirty="0">
                <a:ea typeface="微软雅黑" panose="020B0503020204020204" pitchFamily="34" charset="-122"/>
                <a:cs typeface="Arial" panose="020B0604020202020204" pitchFamily="34" charset="0"/>
              </a:rPr>
              <a:t>and</a:t>
            </a:r>
            <a:r>
              <a:rPr lang="zh-CN" altLang="en-US" sz="1200" dirty="0">
                <a:ea typeface="微软雅黑" panose="020B0503020204020204" pitchFamily="34" charset="-122"/>
                <a:cs typeface="Arial" panose="020B0604020202020204" pitchFamily="34" charset="0"/>
              </a:rPr>
              <a:t> </a:t>
            </a:r>
            <a:r>
              <a:rPr lang="en-US" altLang="zh-CN" sz="1200" dirty="0">
                <a:ea typeface="微软雅黑" panose="020B0503020204020204" pitchFamily="34" charset="-122"/>
                <a:cs typeface="Arial" panose="020B0604020202020204" pitchFamily="34" charset="0"/>
              </a:rPr>
              <a:t>constrain</a:t>
            </a:r>
            <a:r>
              <a:rPr lang="zh-CN" altLang="en-US" sz="1200" dirty="0">
                <a:ea typeface="微软雅黑" panose="020B0503020204020204" pitchFamily="34" charset="-122"/>
                <a:cs typeface="Arial" panose="020B0604020202020204" pitchFamily="34" charset="0"/>
              </a:rPr>
              <a:t> </a:t>
            </a:r>
            <a:r>
              <a:rPr lang="en-US" altLang="zh-CN" sz="1200" dirty="0">
                <a:ea typeface="微软雅黑" panose="020B0503020204020204" pitchFamily="34" charset="-122"/>
                <a:cs typeface="Arial" panose="020B0604020202020204" pitchFamily="34" charset="0"/>
              </a:rPr>
              <a:t>low-priority</a:t>
            </a:r>
            <a:r>
              <a:rPr lang="zh-CN" altLang="en-US" sz="1200" dirty="0">
                <a:ea typeface="微软雅黑" panose="020B0503020204020204" pitchFamily="34" charset="-122"/>
                <a:cs typeface="Arial" panose="020B0604020202020204" pitchFamily="34" charset="0"/>
              </a:rPr>
              <a:t> </a:t>
            </a:r>
            <a:r>
              <a:rPr lang="en-US" altLang="zh-CN" sz="1200" dirty="0">
                <a:ea typeface="微软雅黑" panose="020B0503020204020204" pitchFamily="34" charset="-122"/>
                <a:cs typeface="Arial" panose="020B0604020202020204" pitchFamily="34" charset="0"/>
              </a:rPr>
              <a:t>hogging</a:t>
            </a:r>
            <a:r>
              <a:rPr lang="zh-CN" altLang="en-US" sz="1200" dirty="0">
                <a:ea typeface="微软雅黑" panose="020B0503020204020204" pitchFamily="34" charset="-122"/>
                <a:cs typeface="Arial" panose="020B0604020202020204" pitchFamily="34" charset="0"/>
              </a:rPr>
              <a:t> </a:t>
            </a:r>
            <a:r>
              <a:rPr lang="en-US" altLang="zh-CN" sz="1200" b="0" dirty="0">
                <a:ea typeface="微软雅黑" panose="020B0503020204020204" pitchFamily="34" charset="-122"/>
                <a:cs typeface="Arial" panose="020B0604020202020204" pitchFamily="34" charset="0"/>
              </a:rPr>
              <a:t>apps</a:t>
            </a:r>
            <a:r>
              <a:rPr lang="en-US" altLang="zh-CN" sz="1400" b="0" dirty="0">
                <a:solidFill>
                  <a:srgbClr val="7030A0"/>
                </a:solidFill>
                <a:latin typeface="微软雅黑" panose="020B0503020204020204" pitchFamily="34" charset="-122"/>
                <a:ea typeface="微软雅黑" panose="020B0503020204020204" pitchFamily="34" charset="-122"/>
              </a:rPr>
              <a:t> to</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avoid</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system</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resource</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under-provisioning</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and</a:t>
            </a:r>
            <a:r>
              <a:rPr lang="zh-CN" altLang="en-US" sz="1400" b="0" dirty="0">
                <a:solidFill>
                  <a:srgbClr val="7030A0"/>
                </a:solidFill>
                <a:latin typeface="微软雅黑" panose="020B0503020204020204" pitchFamily="34" charset="-122"/>
                <a:ea typeface="微软雅黑" panose="020B0503020204020204" pitchFamily="34" charset="-122"/>
              </a:rPr>
              <a:t> </a:t>
            </a:r>
            <a:r>
              <a:rPr lang="en-US" altLang="zh-CN" sz="1400" b="0" dirty="0">
                <a:solidFill>
                  <a:srgbClr val="7030A0"/>
                </a:solidFill>
                <a:latin typeface="微软雅黑" panose="020B0503020204020204" pitchFamily="34" charset="-122"/>
                <a:ea typeface="微软雅黑" panose="020B0503020204020204" pitchFamily="34" charset="-122"/>
              </a:rPr>
              <a:t>contention.</a:t>
            </a:r>
          </a:p>
          <a:p>
            <a:endParaRPr lang="en-US" i="0" dirty="0">
              <a:effectLst/>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15</a:t>
            </a:fld>
            <a:endParaRPr kumimoji="1" lang="zh-CN" altLang="en-US"/>
          </a:p>
        </p:txBody>
      </p:sp>
    </p:spTree>
    <p:extLst>
      <p:ext uri="{BB962C8B-B14F-4D97-AF65-F5344CB8AC3E}">
        <p14:creationId xmlns:p14="http://schemas.microsoft.com/office/powerpoint/2010/main" val="2816218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original </a:t>
            </a:r>
            <a:r>
              <a:rPr lang="en-US" altLang="zh-CN" sz="1200" dirty="0"/>
              <a:t>47</a:t>
            </a:r>
            <a:r>
              <a:rPr lang="zh-CN" altLang="en-US" sz="1200" dirty="0"/>
              <a:t> </a:t>
            </a:r>
            <a:r>
              <a:rPr lang="en-US" altLang="zh-CN" sz="1200" dirty="0"/>
              <a:t>million users are invited to install the patch and about</a:t>
            </a:r>
            <a:r>
              <a:rPr lang="zh-CN" altLang="en-US" sz="1200" dirty="0"/>
              <a:t> </a:t>
            </a:r>
            <a:r>
              <a:rPr lang="en-US" altLang="zh-CN" sz="1200" dirty="0"/>
              <a:t>60%</a:t>
            </a:r>
            <a:r>
              <a:rPr lang="zh-CN" altLang="en-US" sz="1200" dirty="0"/>
              <a:t> </a:t>
            </a:r>
            <a:r>
              <a:rPr lang="en-US" altLang="zh-CN" sz="1200" dirty="0"/>
              <a:t>of them opted in to test our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Finally, our solution reduces </a:t>
            </a:r>
            <a:r>
              <a:rPr lang="en-US" altLang="zh-CN" sz="1200" dirty="0">
                <a:solidFill>
                  <a:srgbClr val="FF0000"/>
                </a:solidFill>
              </a:rPr>
              <a:t>the </a:t>
            </a:r>
            <a:r>
              <a:rPr lang="en-US" altLang="zh-CN" sz="1200" dirty="0"/>
              <a:t>SUR</a:t>
            </a:r>
            <a:r>
              <a:rPr lang="zh-CN" altLang="en-US" sz="1200" dirty="0"/>
              <a:t> </a:t>
            </a:r>
            <a:r>
              <a:rPr lang="en-US" altLang="zh-CN" sz="1200" dirty="0"/>
              <a:t>events by 50 to 60%.</a:t>
            </a: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16</a:t>
            </a:fld>
            <a:endParaRPr kumimoji="1" lang="zh-CN" altLang="en-US"/>
          </a:p>
        </p:txBody>
      </p:sp>
    </p:spTree>
    <p:extLst>
      <p:ext uri="{BB962C8B-B14F-4D97-AF65-F5344CB8AC3E}">
        <p14:creationId xmlns:p14="http://schemas.microsoft.com/office/powerpoint/2010/main" val="183679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Of course, we also performed a small-scale measurement on iOS</a:t>
            </a:r>
          </a:p>
          <a:p>
            <a:r>
              <a:rPr kumimoji="1" lang="en-US" altLang="zh-CN" dirty="0"/>
              <a:t>We</a:t>
            </a:r>
            <a:r>
              <a:rPr kumimoji="1" lang="zh-CN" altLang="en-US" dirty="0"/>
              <a:t> </a:t>
            </a:r>
            <a:r>
              <a:rPr kumimoji="1" lang="en-US" altLang="zh-CN" dirty="0"/>
              <a:t>find</a:t>
            </a:r>
            <a:r>
              <a:rPr kumimoji="1" lang="zh-CN" altLang="en-US" dirty="0"/>
              <a:t> </a:t>
            </a:r>
            <a:r>
              <a:rPr kumimoji="1" lang="en-US" altLang="zh-CN" dirty="0"/>
              <a:t>that</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similar</a:t>
            </a:r>
            <a:r>
              <a:rPr kumimoji="1" lang="zh-CN" altLang="en-US" dirty="0"/>
              <a:t> </a:t>
            </a:r>
            <a:r>
              <a:rPr kumimoji="1" lang="en-US" altLang="zh-CN" dirty="0"/>
              <a:t>hardware</a:t>
            </a:r>
            <a:r>
              <a:rPr kumimoji="1" lang="zh-CN" altLang="en-US" dirty="0"/>
              <a:t> </a:t>
            </a:r>
            <a:r>
              <a:rPr kumimoji="1" lang="en-US" altLang="zh-CN" dirty="0"/>
              <a:t>configuration,</a:t>
            </a:r>
            <a:r>
              <a:rPr kumimoji="1" lang="zh-CN" altLang="en-US" dirty="0"/>
              <a:t> </a:t>
            </a:r>
            <a:r>
              <a:rPr kumimoji="1" lang="en-US" altLang="zh-CN" dirty="0"/>
              <a:t>iOS</a:t>
            </a:r>
            <a:r>
              <a:rPr kumimoji="1" lang="zh-CN" altLang="en-US" dirty="0"/>
              <a:t> </a:t>
            </a:r>
            <a:r>
              <a:rPr kumimoji="1" lang="en-US" altLang="zh-CN" dirty="0"/>
              <a:t>suffers</a:t>
            </a:r>
            <a:r>
              <a:rPr kumimoji="1" lang="zh-CN" altLang="en-US" dirty="0"/>
              <a:t> </a:t>
            </a:r>
            <a:r>
              <a:rPr kumimoji="1" lang="en-US" altLang="zh-CN" dirty="0"/>
              <a:t>far</a:t>
            </a:r>
            <a:r>
              <a:rPr kumimoji="1" lang="zh-CN" altLang="en-US" dirty="0"/>
              <a:t> </a:t>
            </a:r>
            <a:r>
              <a:rPr kumimoji="1" lang="en-US" altLang="zh-CN" dirty="0"/>
              <a:t>fewer</a:t>
            </a:r>
            <a:r>
              <a:rPr kumimoji="1" lang="zh-CN" altLang="en-US" dirty="0"/>
              <a:t> </a:t>
            </a:r>
            <a:r>
              <a:rPr kumimoji="1" lang="en-US" altLang="zh-CN" dirty="0"/>
              <a:t>SUR</a:t>
            </a:r>
            <a:r>
              <a:rPr kumimoji="1" lang="zh-CN" altLang="en-US" dirty="0"/>
              <a:t> </a:t>
            </a:r>
            <a:r>
              <a:rPr kumimoji="1" lang="en-US" altLang="zh-CN" dirty="0"/>
              <a:t>events</a:t>
            </a:r>
            <a:r>
              <a:rPr kumimoji="1" lang="zh-CN" altLang="en-US" dirty="0"/>
              <a:t> </a:t>
            </a:r>
            <a:r>
              <a:rPr kumimoji="1" lang="en-US" altLang="zh-CN" dirty="0"/>
              <a:t>than</a:t>
            </a:r>
            <a:r>
              <a:rPr kumimoji="1" lang="zh-CN" altLang="en-US" dirty="0"/>
              <a:t> </a:t>
            </a:r>
            <a:r>
              <a:rPr kumimoji="1" lang="en-US" altLang="zh-CN" dirty="0"/>
              <a:t>Android</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our</a:t>
            </a:r>
            <a:r>
              <a:rPr kumimoji="1" lang="zh-CN" altLang="en-US" dirty="0"/>
              <a:t> </a:t>
            </a:r>
            <a:r>
              <a:rPr kumimoji="1" lang="en-US" altLang="zh-CN" dirty="0"/>
              <a:t>measurement.</a:t>
            </a:r>
          </a:p>
          <a:p>
            <a:r>
              <a:rPr kumimoji="1" lang="en-US" altLang="zh-CN" dirty="0"/>
              <a:t>Such</a:t>
            </a:r>
            <a:r>
              <a:rPr kumimoji="1" lang="zh-CN" altLang="en-US" dirty="0"/>
              <a:t> </a:t>
            </a:r>
            <a:r>
              <a:rPr kumimoji="1" lang="en-US" altLang="zh-CN" dirty="0"/>
              <a:t>advantage</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attributed</a:t>
            </a:r>
            <a:r>
              <a:rPr kumimoji="1" lang="zh-CN" altLang="en-US" dirty="0"/>
              <a:t> </a:t>
            </a:r>
            <a:r>
              <a:rPr kumimoji="1" lang="en-US" altLang="zh-CN" dirty="0"/>
              <a:t>to the</a:t>
            </a:r>
            <a:r>
              <a:rPr kumimoji="1" lang="zh-CN" altLang="en-US" dirty="0"/>
              <a:t> </a:t>
            </a:r>
            <a:r>
              <a:rPr kumimoji="1" lang="en-US" altLang="zh-CN" dirty="0"/>
              <a:t>hardware</a:t>
            </a:r>
            <a:r>
              <a:rPr kumimoji="1" lang="zh-CN" altLang="en-US" dirty="0"/>
              <a:t> </a:t>
            </a:r>
            <a:r>
              <a:rPr kumimoji="1" lang="en-US" altLang="zh-CN" dirty="0"/>
              <a:t>and</a:t>
            </a:r>
            <a:r>
              <a:rPr kumimoji="1" lang="zh-CN" altLang="en-US" dirty="0"/>
              <a:t> </a:t>
            </a:r>
            <a:r>
              <a:rPr kumimoji="1" lang="en-US" altLang="zh-CN" dirty="0"/>
              <a:t>software</a:t>
            </a:r>
            <a:r>
              <a:rPr kumimoji="1" lang="zh-CN" altLang="en-US" dirty="0"/>
              <a:t> </a:t>
            </a:r>
            <a:r>
              <a:rPr kumimoji="1" lang="en-US" altLang="zh-CN" dirty="0"/>
              <a:t>co-design</a:t>
            </a:r>
            <a:r>
              <a:rPr kumimoji="1" lang="zh-CN" altLang="en-US" dirty="0"/>
              <a:t> </a:t>
            </a:r>
            <a:r>
              <a:rPr kumimoji="1" lang="en-US" altLang="zh-CN" dirty="0"/>
              <a:t>of</a:t>
            </a:r>
            <a:r>
              <a:rPr kumimoji="1" lang="zh-CN" altLang="en-US" dirty="0"/>
              <a:t> </a:t>
            </a:r>
            <a:r>
              <a:rPr kumimoji="1" lang="en-US" altLang="zh-CN" dirty="0"/>
              <a:t>iPhone</a:t>
            </a:r>
            <a:r>
              <a:rPr kumimoji="1" lang="zh-CN" altLang="en-US" dirty="0"/>
              <a:t> </a:t>
            </a:r>
            <a:r>
              <a:rPr kumimoji="1" lang="en-US" altLang="zh-CN" dirty="0"/>
              <a:t>and</a:t>
            </a:r>
            <a:r>
              <a:rPr kumimoji="1" lang="zh-CN" altLang="en-US" dirty="0"/>
              <a:t> </a:t>
            </a:r>
            <a:r>
              <a:rPr kumimoji="1" lang="en-US" altLang="zh-CN" dirty="0"/>
              <a:t>the more </a:t>
            </a:r>
            <a:r>
              <a:rPr lang="en-US" altLang="zh-CN" sz="1200" dirty="0"/>
              <a:t>stringent</a:t>
            </a:r>
            <a:r>
              <a:rPr lang="zh-CN" altLang="en-US" sz="1200" dirty="0"/>
              <a:t> </a:t>
            </a:r>
            <a:r>
              <a:rPr lang="en-US" altLang="zh-CN" sz="1200" dirty="0"/>
              <a:t>scrutiny</a:t>
            </a:r>
            <a:r>
              <a:rPr lang="zh-CN" altLang="en-US" sz="1200" dirty="0"/>
              <a:t> </a:t>
            </a:r>
            <a:r>
              <a:rPr lang="en-US" altLang="zh-CN" sz="1200" dirty="0"/>
              <a:t>policy.</a:t>
            </a:r>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17</a:t>
            </a:fld>
            <a:endParaRPr kumimoji="1" lang="zh-CN" altLang="en-US"/>
          </a:p>
        </p:txBody>
      </p:sp>
    </p:spTree>
    <p:extLst>
      <p:ext uri="{BB962C8B-B14F-4D97-AF65-F5344CB8AC3E}">
        <p14:creationId xmlns:p14="http://schemas.microsoft.com/office/powerpoint/2010/main" val="395800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To conclude this talk, I summarize our major contributions here.</a:t>
            </a:r>
          </a:p>
          <a:p>
            <a:r>
              <a:rPr kumimoji="1" lang="en-US" altLang="zh-CN" dirty="0">
                <a:solidFill>
                  <a:srgbClr val="000000"/>
                </a:solidFill>
              </a:rPr>
              <a:t>Conduct the first large-scale measurement</a:t>
            </a:r>
            <a:r>
              <a:rPr kumimoji="1" lang="zh-CN" altLang="en-US" dirty="0">
                <a:solidFill>
                  <a:srgbClr val="000000"/>
                </a:solidFill>
              </a:rPr>
              <a:t> </a:t>
            </a:r>
            <a:r>
              <a:rPr kumimoji="1" lang="en-US" altLang="zh-CN" dirty="0">
                <a:solidFill>
                  <a:srgbClr val="000000"/>
                </a:solidFill>
              </a:rPr>
              <a:t>study on</a:t>
            </a:r>
            <a:r>
              <a:rPr kumimoji="1" lang="zh-CN" altLang="en-US" dirty="0">
                <a:solidFill>
                  <a:srgbClr val="000000"/>
                </a:solidFill>
              </a:rPr>
              <a:t> </a:t>
            </a:r>
            <a:r>
              <a:rPr kumimoji="1" lang="en-US" altLang="zh-CN" dirty="0">
                <a:solidFill>
                  <a:srgbClr val="000000"/>
                </a:solidFill>
              </a:rPr>
              <a:t>SUR</a:t>
            </a:r>
            <a:r>
              <a:rPr kumimoji="1" lang="zh-CN" altLang="en-US" dirty="0">
                <a:solidFill>
                  <a:srgbClr val="000000"/>
                </a:solidFill>
              </a:rPr>
              <a:t> </a:t>
            </a:r>
            <a:r>
              <a:rPr kumimoji="1" lang="en-US" altLang="zh-CN" sz="1200" kern="1200" dirty="0">
                <a:solidFill>
                  <a:schemeClr val="tx1"/>
                </a:solidFill>
                <a:effectLst/>
                <a:latin typeface="+mn-lt"/>
                <a:ea typeface="+mn-ea"/>
                <a:cs typeface="+mn-cs"/>
              </a:rPr>
              <a:t>and share our </a:t>
            </a:r>
            <a:r>
              <a:rPr kumimoji="1" lang="en-US" altLang="zh-CN" dirty="0"/>
              <a:t>continuous monitoring infrastructure for capturing SUR.</a:t>
            </a:r>
          </a:p>
          <a:p>
            <a:r>
              <a:rPr kumimoji="1" lang="en-US" altLang="zh-CN" sz="1200" kern="1200" dirty="0">
                <a:solidFill>
                  <a:schemeClr val="tx1"/>
                </a:solidFill>
                <a:effectLst/>
                <a:latin typeface="+mn-lt"/>
                <a:ea typeface="+mn-ea"/>
                <a:cs typeface="+mn-cs"/>
              </a:rPr>
              <a:t>We present our </a:t>
            </a:r>
            <a:r>
              <a:rPr kumimoji="1" lang="en-US" altLang="zh-CN" dirty="0"/>
              <a:t>semi-automatic analysis pipeline for deeply understanding SUR and pinpoint the largest</a:t>
            </a:r>
            <a:r>
              <a:rPr kumimoji="1" lang="zh-CN" altLang="en-US" dirty="0"/>
              <a:t> </a:t>
            </a:r>
            <a:r>
              <a:rPr kumimoji="1" lang="en-US" altLang="zh-CN" dirty="0"/>
              <a:t>root</a:t>
            </a:r>
            <a:r>
              <a:rPr kumimoji="1" lang="zh-CN" altLang="en-US" dirty="0"/>
              <a:t> </a:t>
            </a:r>
            <a:r>
              <a:rPr kumimoji="1" lang="en-US" altLang="zh-CN" dirty="0"/>
              <a:t>cause of SUR</a:t>
            </a:r>
            <a:r>
              <a:rPr kumimoji="1" lang="zh-CN" altLang="en-US" dirty="0"/>
              <a:t> </a:t>
            </a:r>
            <a:r>
              <a:rPr kumimoji="1" lang="en-US" altLang="zh-CN" dirty="0"/>
              <a:t>to be</a:t>
            </a:r>
            <a:r>
              <a:rPr kumimoji="1" lang="zh-CN" altLang="en-US" dirty="0"/>
              <a:t> </a:t>
            </a:r>
            <a:r>
              <a:rPr kumimoji="1" lang="en-US" altLang="zh-CN" dirty="0"/>
              <a:t>the system-wise</a:t>
            </a:r>
            <a:r>
              <a:rPr kumimoji="1" lang="zh-CN" altLang="en-US" dirty="0"/>
              <a:t> </a:t>
            </a:r>
            <a:r>
              <a:rPr kumimoji="1" lang="en-US" altLang="zh-CN" dirty="0"/>
              <a:t>resource</a:t>
            </a:r>
            <a:r>
              <a:rPr kumimoji="1" lang="zh-CN" altLang="en-US" dirty="0"/>
              <a:t> </a:t>
            </a:r>
            <a:r>
              <a:rPr kumimoji="1" lang="en-US" altLang="zh-CN" dirty="0"/>
              <a:t>contention</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wide</a:t>
            </a:r>
            <a:r>
              <a:rPr kumimoji="1" lang="zh-CN" altLang="en-US" dirty="0"/>
              <a:t> </a:t>
            </a:r>
            <a:r>
              <a:rPr kumimoji="1" lang="en-US" altLang="zh-CN" dirty="0"/>
              <a:t>existence</a:t>
            </a:r>
            <a:r>
              <a:rPr kumimoji="1" lang="zh-CN" altLang="en-US" dirty="0"/>
              <a:t> </a:t>
            </a:r>
            <a:r>
              <a:rPr kumimoji="1" lang="en-US" altLang="zh-CN" dirty="0"/>
              <a:t>of</a:t>
            </a:r>
            <a:r>
              <a:rPr kumimoji="1" lang="zh-CN" altLang="en-US" dirty="0"/>
              <a:t> </a:t>
            </a:r>
            <a:r>
              <a:rPr kumimoji="1" lang="en-US" altLang="zh-CN" dirty="0">
                <a:solidFill>
                  <a:srgbClr val="C00000"/>
                </a:solidFill>
              </a:rPr>
              <a:t>hogging apps.</a:t>
            </a:r>
          </a:p>
          <a:p>
            <a:r>
              <a:rPr kumimoji="1" lang="en-US" altLang="zh-CN" sz="1200" kern="1200" dirty="0">
                <a:solidFill>
                  <a:srgbClr val="C00000"/>
                </a:solidFill>
                <a:effectLst/>
                <a:latin typeface="+mn-lt"/>
                <a:ea typeface="+mn-ea"/>
                <a:cs typeface="+mn-cs"/>
              </a:rPr>
              <a:t>We remodel the Android process management to </a:t>
            </a:r>
            <a:r>
              <a:rPr kumimoji="1" lang="en-US" altLang="zh-CN" dirty="0"/>
              <a:t>detect &amp; suppress hogging apps. Real-world deployments show its effectiveness.</a:t>
            </a:r>
            <a:endParaRPr kumimoji="1"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Thank you.</a:t>
            </a:r>
            <a:endParaRPr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18</a:t>
            </a:fld>
            <a:endParaRPr kumimoji="1" lang="zh-CN" altLang="en-US"/>
          </a:p>
        </p:txBody>
      </p:sp>
    </p:spTree>
    <p:extLst>
      <p:ext uri="{BB962C8B-B14F-4D97-AF65-F5344CB8AC3E}">
        <p14:creationId xmlns:p14="http://schemas.microsoft.com/office/powerpoint/2010/main" val="389712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a:t>
            </a:r>
            <a:r>
              <a:rPr lang="zh-CN" altLang="en-US" dirty="0"/>
              <a:t> </a:t>
            </a:r>
            <a:r>
              <a:rPr lang="en-US" altLang="zh-CN" dirty="0"/>
              <a:t>ensure</a:t>
            </a:r>
            <a:r>
              <a:rPr lang="zh-CN" altLang="en-US" dirty="0"/>
              <a:t> </a:t>
            </a:r>
            <a:r>
              <a:rPr lang="en-US" altLang="zh-CN" dirty="0"/>
              <a:t>the</a:t>
            </a:r>
            <a:r>
              <a:rPr lang="zh-CN" altLang="en-US" dirty="0"/>
              <a:t> </a:t>
            </a:r>
            <a:r>
              <a:rPr lang="en-US" altLang="zh-CN" dirty="0"/>
              <a:t>sufficient</a:t>
            </a:r>
            <a:r>
              <a:rPr lang="zh-CN" altLang="en-US" dirty="0"/>
              <a:t> </a:t>
            </a:r>
            <a:r>
              <a:rPr lang="en-US" altLang="zh-CN" dirty="0"/>
              <a:t>supply</a:t>
            </a:r>
            <a:r>
              <a:rPr lang="zh-CN" altLang="en-US" dirty="0"/>
              <a:t> </a:t>
            </a:r>
            <a:r>
              <a:rPr lang="en-US" altLang="zh-CN" dirty="0"/>
              <a:t>of</a:t>
            </a:r>
            <a:r>
              <a:rPr lang="zh-CN" altLang="en-US" dirty="0"/>
              <a:t> </a:t>
            </a:r>
            <a:r>
              <a:rPr lang="en-US" altLang="zh-CN" dirty="0"/>
              <a:t>system</a:t>
            </a:r>
            <a:r>
              <a:rPr lang="zh-CN" altLang="en-US" dirty="0"/>
              <a:t> </a:t>
            </a:r>
            <a:r>
              <a:rPr lang="en-US" altLang="zh-CN" dirty="0"/>
              <a:t>resource,</a:t>
            </a:r>
            <a:r>
              <a:rPr lang="zh-CN" altLang="en-US" dirty="0"/>
              <a:t> </a:t>
            </a:r>
            <a:r>
              <a:rPr lang="en-US" altLang="zh-CN" dirty="0"/>
              <a:t>the Android Process Management Model manages the lifecycle of each app process</a:t>
            </a:r>
            <a:r>
              <a:rPr lang="zh-CN" altLang="en-US" dirty="0"/>
              <a:t> </a:t>
            </a:r>
            <a:r>
              <a:rPr lang="en-US" altLang="zh-CN" dirty="0"/>
              <a:t>in</a:t>
            </a:r>
            <a:r>
              <a:rPr lang="zh-CN" altLang="en-US" dirty="0"/>
              <a:t> </a:t>
            </a:r>
            <a:r>
              <a:rPr lang="en-US" altLang="zh-CN" dirty="0"/>
              <a:t>a</a:t>
            </a:r>
            <a:r>
              <a:rPr lang="zh-CN" altLang="en-US" dirty="0"/>
              <a:t> </a:t>
            </a:r>
            <a:r>
              <a:rPr lang="en-US" altLang="zh-CN" dirty="0"/>
              <a:t>hierarchical manner, deciding which processes should be kept alive or killed when system resources are constrained.</a:t>
            </a:r>
          </a:p>
          <a:p>
            <a:r>
              <a:rPr lang="en-US" altLang="zh-CN" dirty="0"/>
              <a:t>The priority hierarchy of</a:t>
            </a:r>
            <a:r>
              <a:rPr lang="zh-CN" altLang="en-US" dirty="0"/>
              <a:t> </a:t>
            </a:r>
            <a:r>
              <a:rPr lang="en-US" altLang="zh-CN" dirty="0"/>
              <a:t>processes</a:t>
            </a:r>
            <a:r>
              <a:rPr lang="zh-CN" altLang="en-US" dirty="0"/>
              <a:t> </a:t>
            </a:r>
            <a:r>
              <a:rPr lang="en-US" altLang="zh-CN" dirty="0"/>
              <a:t>is as follows: Foreground, Visible, Service, Background, and Empty.</a:t>
            </a:r>
          </a:p>
          <a:p>
            <a:endParaRPr lang="en-US" altLang="zh-CN" dirty="0"/>
          </a:p>
          <a:p>
            <a:pPr marL="0" algn="l" defTabSz="914400" rtl="0" eaLnBrk="1" latinLnBrk="0" hangingPunct="1"/>
            <a:r>
              <a:rPr kumimoji="1" lang="en-US" sz="1200" kern="1200" dirty="0">
                <a:solidFill>
                  <a:schemeClr val="tx1"/>
                </a:solidFill>
                <a:latin typeface="+mn-lt"/>
                <a:ea typeface="+mn-ea"/>
                <a:cs typeface="+mn-cs"/>
              </a:rPr>
              <a:t>Given the deceptive behaviors of hogging</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apps for keeping alive, </a:t>
            </a:r>
          </a:p>
          <a:p>
            <a:pPr marL="0" algn="l" defTabSz="914400" rtl="0" eaLnBrk="1" latinLnBrk="0" hangingPunct="1"/>
            <a:r>
              <a:rPr kumimoji="1" lang="en-US" sz="1200" kern="1200" dirty="0">
                <a:solidFill>
                  <a:schemeClr val="tx1"/>
                </a:solidFill>
                <a:latin typeface="+mn-lt"/>
                <a:ea typeface="+mn-ea"/>
                <a:cs typeface="+mn-cs"/>
              </a:rPr>
              <a:t>the existing optimistic process</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management model fails to effectively manage the real</a:t>
            </a:r>
            <a:r>
              <a:rPr kumimoji="1" lang="en-US" altLang="zh-CN" sz="1200" kern="1200" dirty="0">
                <a:solidFill>
                  <a:schemeClr val="tx1"/>
                </a:solidFill>
                <a:latin typeface="+mn-lt"/>
                <a:ea typeface="+mn-ea"/>
                <a:cs typeface="+mn-cs"/>
              </a:rPr>
              <a:t>-</a:t>
            </a:r>
            <a:r>
              <a:rPr kumimoji="1" lang="en-US" sz="1200" kern="1200" dirty="0">
                <a:solidFill>
                  <a:schemeClr val="tx1"/>
                </a:solidFill>
                <a:latin typeface="+mn-lt"/>
                <a:ea typeface="+mn-ea"/>
                <a:cs typeface="+mn-cs"/>
              </a:rPr>
              <a:t>world</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Android processes due to its deterministic state transitions</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and the incapability of sensing the actual behaviors of</a:t>
            </a:r>
            <a:r>
              <a:rPr kumimoji="1" lang="zh-CN" altLang="en-US" sz="1200" kern="1200" dirty="0">
                <a:solidFill>
                  <a:schemeClr val="tx1"/>
                </a:solidFill>
                <a:latin typeface="+mn-lt"/>
                <a:ea typeface="+mn-ea"/>
                <a:cs typeface="+mn-cs"/>
              </a:rPr>
              <a:t> </a:t>
            </a:r>
            <a:r>
              <a:rPr kumimoji="1" lang="en-US" sz="1200" kern="1200" dirty="0">
                <a:solidFill>
                  <a:schemeClr val="tx1"/>
                </a:solidFill>
                <a:latin typeface="+mn-lt"/>
                <a:ea typeface="+mn-ea"/>
                <a:cs typeface="+mn-cs"/>
              </a:rPr>
              <a:t>processes.</a:t>
            </a:r>
          </a:p>
          <a:p>
            <a:endParaRPr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19</a:t>
            </a:fld>
            <a:endParaRPr kumimoji="1" lang="zh-CN" altLang="en-US"/>
          </a:p>
        </p:txBody>
      </p:sp>
    </p:spTree>
    <p:extLst>
      <p:ext uri="{BB962C8B-B14F-4D97-AF65-F5344CB8AC3E}">
        <p14:creationId xmlns:p14="http://schemas.microsoft.com/office/powerpoint/2010/main" val="33646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a:t>Here is the outline of my presentation.</a:t>
            </a:r>
          </a:p>
          <a:p>
            <a:r>
              <a:rPr lang="en-US" altLang="zh-CN" dirty="0"/>
              <a:t>Let me first introduce the background and the problem we face.</a:t>
            </a:r>
            <a:endParaRPr lang="zh-CN" altLang="en-US" dirty="0"/>
          </a:p>
        </p:txBody>
      </p:sp>
      <p:sp>
        <p:nvSpPr>
          <p:cNvPr id="4" name="灯片编号占位符 3"/>
          <p:cNvSpPr>
            <a:spLocks noGrp="1"/>
          </p:cNvSpPr>
          <p:nvPr>
            <p:ph type="sldNum" sz="quarter" idx="10"/>
          </p:nvPr>
        </p:nvSpPr>
        <p:spPr/>
        <p:txBody>
          <a:bodyPr/>
          <a:lstStyle/>
          <a:p>
            <a:fld id="{63335F35-90B5-40B7-99D0-C87DD734519A}" type="slidenum">
              <a:rPr lang="zh-CN" altLang="en-US" smtClean="0"/>
              <a:t>2</a:t>
            </a:fld>
            <a:endParaRPr lang="zh-CN" altLang="en-US"/>
          </a:p>
        </p:txBody>
      </p:sp>
    </p:spTree>
    <p:extLst>
      <p:ext uri="{BB962C8B-B14F-4D97-AF65-F5344CB8AC3E}">
        <p14:creationId xmlns:p14="http://schemas.microsoft.com/office/powerpoint/2010/main" val="1254500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Also,</a:t>
            </a:r>
            <a:r>
              <a:rPr lang="zh-CN" altLang="en-US" sz="1200" dirty="0"/>
              <a:t> </a:t>
            </a:r>
            <a:r>
              <a:rPr lang="en-US" altLang="zh-CN" sz="1200" dirty="0"/>
              <a:t>our</a:t>
            </a:r>
            <a:r>
              <a:rPr lang="zh-CN" altLang="en-US" sz="1200" dirty="0"/>
              <a:t> </a:t>
            </a:r>
            <a:r>
              <a:rPr lang="en-US" altLang="zh-CN" sz="1200" dirty="0"/>
              <a:t>solution</a:t>
            </a:r>
            <a:r>
              <a:rPr lang="zh-CN" altLang="en-US" sz="1200" dirty="0"/>
              <a:t> </a:t>
            </a:r>
            <a:r>
              <a:rPr lang="en-US" altLang="zh-CN" sz="1200" dirty="0"/>
              <a:t>avoids</a:t>
            </a:r>
            <a:r>
              <a:rPr lang="zh-CN" altLang="en-US" sz="1200" dirty="0"/>
              <a:t> </a:t>
            </a:r>
            <a:r>
              <a:rPr lang="en-US" altLang="zh-CN" sz="1200" dirty="0"/>
              <a:t>70.11%</a:t>
            </a:r>
            <a:r>
              <a:rPr lang="zh-CN" altLang="en-US" sz="1200" dirty="0"/>
              <a:t> </a:t>
            </a:r>
            <a:r>
              <a:rPr lang="en-US" altLang="zh-CN" sz="1200" dirty="0"/>
              <a:t>of</a:t>
            </a:r>
            <a:r>
              <a:rPr lang="zh-CN" altLang="en-US" sz="1200" dirty="0"/>
              <a:t> </a:t>
            </a:r>
            <a:r>
              <a:rPr lang="en-US" altLang="zh-CN" sz="1200" dirty="0"/>
              <a:t>frame</a:t>
            </a:r>
            <a:r>
              <a:rPr lang="zh-CN" altLang="en-US" sz="1200" dirty="0"/>
              <a:t> </a:t>
            </a:r>
            <a:r>
              <a:rPr lang="en-US" altLang="zh-CN" sz="1200" dirty="0"/>
              <a:t>drops</a:t>
            </a:r>
            <a:r>
              <a:rPr lang="zh-CN" altLang="en-US" sz="1200" dirty="0"/>
              <a:t> </a:t>
            </a:r>
            <a:r>
              <a:rPr lang="en-US" altLang="zh-CN" sz="1200" dirty="0"/>
              <a:t>per</a:t>
            </a:r>
            <a:r>
              <a:rPr lang="zh-CN" altLang="en-US" sz="1200" dirty="0"/>
              <a:t> </a:t>
            </a:r>
            <a:r>
              <a:rPr lang="en-US" altLang="zh-CN" sz="1200" dirty="0"/>
              <a:t>device</a:t>
            </a:r>
            <a:r>
              <a:rPr lang="zh-CN" altLang="en-US" sz="1200" dirty="0"/>
              <a:t> </a:t>
            </a:r>
            <a:r>
              <a:rPr lang="en-US" altLang="zh-CN" sz="1200" dirty="0"/>
              <a:t>per</a:t>
            </a:r>
            <a:r>
              <a:rPr lang="zh-CN" altLang="en-US" sz="1200" dirty="0"/>
              <a:t> </a:t>
            </a:r>
            <a:r>
              <a:rPr lang="en-US" altLang="zh-CN" sz="1200" dirty="0"/>
              <a:t>day.</a:t>
            </a:r>
          </a:p>
          <a:p>
            <a:r>
              <a:rPr lang="en-US" altLang="zh-CN" i="0" dirty="0">
                <a:effectLst/>
                <a:latin typeface="Arial" panose="020B0604020202020204" pitchFamily="34" charset="0"/>
                <a:cs typeface="Arial" panose="020B0604020202020204" pitchFamily="34" charset="0"/>
              </a:rPr>
              <a:t>Moreover,</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due to the</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effective throttling of resource usages from hogging apps,</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the energy consumption has been reduced by an average of</a:t>
            </a:r>
            <a:r>
              <a:rPr lang="zh-CN" altLang="en-US"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10.69% for each device model</a:t>
            </a:r>
            <a:r>
              <a:rPr lang="en-US" altLang="zh-CN" i="0" dirty="0">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Validations show that both</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false</a:t>
            </a:r>
            <a:r>
              <a:rPr kumimoji="1" lang="zh-CN" altLang="en-US" dirty="0"/>
              <a:t> </a:t>
            </a:r>
            <a:r>
              <a:rPr kumimoji="1" lang="en-US" altLang="zh-CN" dirty="0"/>
              <a:t>positive</a:t>
            </a:r>
            <a:r>
              <a:rPr kumimoji="1" lang="zh-CN" altLang="en-US" dirty="0"/>
              <a:t> </a:t>
            </a:r>
            <a:r>
              <a:rPr kumimoji="1" lang="en-US" altLang="zh-CN" dirty="0"/>
              <a:t>rate</a:t>
            </a:r>
            <a:r>
              <a:rPr kumimoji="1" lang="zh-CN" altLang="en-US" dirty="0"/>
              <a:t> </a:t>
            </a:r>
            <a:r>
              <a:rPr kumimoji="1" lang="en-US" altLang="zh-CN" dirty="0"/>
              <a:t>and</a:t>
            </a:r>
            <a:r>
              <a:rPr kumimoji="1" lang="zh-CN" altLang="en-US" dirty="0"/>
              <a:t> </a:t>
            </a:r>
            <a:r>
              <a:rPr kumimoji="1" lang="en-US" altLang="zh-CN" dirty="0"/>
              <a:t>false</a:t>
            </a:r>
            <a:r>
              <a:rPr kumimoji="1" lang="zh-CN" altLang="en-US" dirty="0"/>
              <a:t> </a:t>
            </a:r>
            <a:r>
              <a:rPr kumimoji="1" lang="en-US" altLang="zh-CN" dirty="0"/>
              <a:t>negative</a:t>
            </a:r>
            <a:r>
              <a:rPr kumimoji="1" lang="zh-CN" altLang="en-US" dirty="0"/>
              <a:t> </a:t>
            </a:r>
            <a:r>
              <a:rPr kumimoji="1" lang="en-US" altLang="zh-CN" dirty="0"/>
              <a:t>rate</a:t>
            </a:r>
            <a:r>
              <a:rPr kumimoji="1" lang="zh-CN" altLang="en-US" dirty="0"/>
              <a:t> </a:t>
            </a:r>
            <a:r>
              <a:rPr kumimoji="1" lang="en-US" altLang="zh-CN" dirty="0"/>
              <a:t>of</a:t>
            </a:r>
            <a:r>
              <a:rPr kumimoji="1" lang="zh-CN" altLang="en-US" dirty="0"/>
              <a:t> </a:t>
            </a:r>
            <a:r>
              <a:rPr kumimoji="1" lang="en-US" altLang="zh-CN" dirty="0"/>
              <a:t>identifying</a:t>
            </a:r>
            <a:r>
              <a:rPr kumimoji="1" lang="zh-CN" altLang="en-US" dirty="0"/>
              <a:t> </a:t>
            </a:r>
            <a:r>
              <a:rPr kumimoji="1" lang="en-US" altLang="zh-CN" dirty="0"/>
              <a:t>hogging</a:t>
            </a:r>
            <a:r>
              <a:rPr kumimoji="1" lang="zh-CN" altLang="en-US" dirty="0"/>
              <a:t> </a:t>
            </a:r>
            <a:r>
              <a:rPr kumimoji="1" lang="en-US" altLang="zh-CN" dirty="0"/>
              <a:t>apps</a:t>
            </a:r>
            <a:r>
              <a:rPr kumimoji="1" lang="zh-CN" altLang="en-US" dirty="0"/>
              <a:t> </a:t>
            </a:r>
            <a:r>
              <a:rPr kumimoji="1" lang="en-US" altLang="zh-CN" dirty="0"/>
              <a:t>are</a:t>
            </a:r>
            <a:r>
              <a:rPr kumimoji="1" lang="zh-CN" altLang="en-US" dirty="0"/>
              <a:t> </a:t>
            </a:r>
            <a:r>
              <a:rPr kumimoji="1" lang="en-US" altLang="zh-CN" dirty="0"/>
              <a:t>very</a:t>
            </a:r>
            <a:r>
              <a:rPr kumimoji="1" lang="zh-CN" altLang="en-US" dirty="0"/>
              <a:t> </a:t>
            </a:r>
            <a:r>
              <a:rPr kumimoji="1" lang="en-US" altLang="zh-CN" dirty="0"/>
              <a:t>low.</a:t>
            </a:r>
          </a:p>
          <a:p>
            <a:endParaRPr lang="en-US" i="0" dirty="0">
              <a:effectLst/>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20</a:t>
            </a:fld>
            <a:endParaRPr kumimoji="1" lang="zh-CN" altLang="en-US"/>
          </a:p>
        </p:txBody>
      </p:sp>
    </p:spTree>
    <p:extLst>
      <p:ext uri="{BB962C8B-B14F-4D97-AF65-F5344CB8AC3E}">
        <p14:creationId xmlns:p14="http://schemas.microsoft.com/office/powerpoint/2010/main" val="141863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Everyone agrees that our mobile phones should respond to our interactions as quickly as possible, especially for today’s interactive mobile systems that support emerging highly interactive apps like AR, VR, and 3D games.</a:t>
            </a:r>
          </a:p>
          <a:p>
            <a:r>
              <a:rPr kumimoji="1" lang="en-US" altLang="zh-CN" dirty="0"/>
              <a:t>So, responsiveness is a key metric to measure the </a:t>
            </a:r>
            <a:r>
              <a:rPr kumimoji="1" lang="en-US" altLang="zh-CN" dirty="0" err="1"/>
              <a:t>QoE</a:t>
            </a:r>
            <a:r>
              <a:rPr kumimoji="1" lang="en-US" altLang="zh-CN" dirty="0"/>
              <a:t> of mobile phones.</a:t>
            </a:r>
          </a:p>
          <a:p>
            <a:r>
              <a:rPr kumimoji="1" lang="en-US" altLang="zh-CN" dirty="0"/>
              <a:t>However, till now mobile</a:t>
            </a:r>
            <a:r>
              <a:rPr kumimoji="1" lang="zh-CN" altLang="en-US" dirty="0"/>
              <a:t> </a:t>
            </a:r>
            <a:r>
              <a:rPr kumimoji="1" lang="en-US" altLang="zh-CN" dirty="0"/>
              <a:t>users still frequently encounter slow</a:t>
            </a:r>
            <a:r>
              <a:rPr kumimoji="1" lang="zh-CN" altLang="en-US" dirty="0"/>
              <a:t> </a:t>
            </a:r>
            <a:r>
              <a:rPr kumimoji="1" lang="en-US" altLang="zh-CN" dirty="0"/>
              <a:t>UI responsiveness</a:t>
            </a:r>
            <a:r>
              <a:rPr kumimoji="1" lang="zh-CN" altLang="en-US" dirty="0"/>
              <a:t> </a:t>
            </a:r>
            <a:r>
              <a:rPr kumimoji="1" lang="en-US" altLang="zh-CN" dirty="0"/>
              <a:t>(or</a:t>
            </a:r>
            <a:r>
              <a:rPr kumimoji="1" lang="zh-CN" altLang="en-US" dirty="0"/>
              <a:t> </a:t>
            </a:r>
            <a:r>
              <a:rPr kumimoji="1" lang="en-US" altLang="zh-CN" dirty="0"/>
              <a:t>SUR</a:t>
            </a:r>
            <a:r>
              <a:rPr kumimoji="1" lang="zh-CN" altLang="en-US" dirty="0"/>
              <a:t> </a:t>
            </a:r>
            <a:r>
              <a:rPr kumimoji="1" lang="en-US" altLang="zh-CN" dirty="0"/>
              <a:t>for</a:t>
            </a:r>
            <a:r>
              <a:rPr kumimoji="1" lang="zh-CN" altLang="en-US" dirty="0"/>
              <a:t> </a:t>
            </a:r>
            <a:r>
              <a:rPr kumimoji="1" lang="en-US" altLang="zh-CN" dirty="0"/>
              <a:t>short).</a:t>
            </a:r>
          </a:p>
          <a:p>
            <a:r>
              <a:rPr kumimoji="1" lang="en-US" altLang="zh-CN" dirty="0"/>
              <a:t>In the right side of the screen, we show a typical SUR, where we can see obvious frame drops when launching the Chrome app.</a:t>
            </a:r>
          </a:p>
          <a:p>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3</a:t>
            </a:fld>
            <a:endParaRPr kumimoji="1" lang="zh-CN" altLang="en-US"/>
          </a:p>
        </p:txBody>
      </p:sp>
    </p:spTree>
    <p:extLst>
      <p:ext uri="{BB962C8B-B14F-4D97-AF65-F5344CB8AC3E}">
        <p14:creationId xmlns:p14="http://schemas.microsoft.com/office/powerpoint/2010/main" val="200141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Unfortunately, understanding SUR is not an easy job. </a:t>
            </a:r>
          </a:p>
          <a:p>
            <a:r>
              <a:rPr kumimoji="1" lang="en-US" altLang="zh-CN" dirty="0"/>
              <a:t>This is because today’s interactive mobile systems like Android usually have a complex frame rendering pipeline.</a:t>
            </a:r>
          </a:p>
          <a:p>
            <a:r>
              <a:rPr kumimoji="1" lang="en-US" altLang="zh-CN" dirty="0"/>
              <a:t>Any inefficiency in each stage of the pipeline can slow down frame rendering.</a:t>
            </a:r>
          </a:p>
          <a:p>
            <a:endParaRPr kumimoji="1" lang="en-US" altLang="zh-CN" dirty="0"/>
          </a:p>
          <a:p>
            <a:r>
              <a:rPr kumimoji="1" lang="en-US" altLang="zh-CN" dirty="0"/>
              <a:t>It involves at least five stages: </a:t>
            </a:r>
          </a:p>
          <a:p>
            <a:r>
              <a:rPr kumimoji="1" lang="en-US" altLang="zh-CN" dirty="0"/>
              <a:t>Input Event Dispatch, UI Thread Processing, </a:t>
            </a:r>
            <a:r>
              <a:rPr kumimoji="1" lang="en-US" altLang="zh-CN" dirty="0" err="1"/>
              <a:t>RenderThread</a:t>
            </a:r>
            <a:r>
              <a:rPr kumimoji="1" lang="en-US" altLang="zh-CN" dirty="0"/>
              <a:t> Execution, </a:t>
            </a:r>
            <a:r>
              <a:rPr kumimoji="1" lang="en-US" altLang="zh-CN" dirty="0" err="1"/>
              <a:t>SurfaceFlinger</a:t>
            </a:r>
            <a:r>
              <a:rPr kumimoji="1" lang="en-US" altLang="zh-CN" dirty="0"/>
              <a:t>, Composition, and Hardware Display. </a:t>
            </a: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4</a:t>
            </a:fld>
            <a:endParaRPr kumimoji="1" lang="zh-CN" altLang="en-US"/>
          </a:p>
        </p:txBody>
      </p:sp>
    </p:spTree>
    <p:extLst>
      <p:ext uri="{BB962C8B-B14F-4D97-AF65-F5344CB8AC3E}">
        <p14:creationId xmlns:p14="http://schemas.microsoft.com/office/powerpoint/2010/main" val="362277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Due to the complexity, some existing diagnostic tools and methods are not applicable for our in-depth understanding of SUR.</a:t>
            </a:r>
          </a:p>
          <a:p>
            <a:r>
              <a:rPr kumimoji="1" lang="en-US" altLang="zh-CN" dirty="0"/>
              <a:t>First, there is no formal definition of user-perceived SUR.</a:t>
            </a:r>
          </a:p>
          <a:p>
            <a:r>
              <a:rPr kumimoji="1" lang="en-US" altLang="zh-CN" dirty="0"/>
              <a:t>Second, we have very limited visibility into the critical system services that lead to SUR.</a:t>
            </a:r>
          </a:p>
          <a:p>
            <a:endParaRPr kumimoji="1" lang="en-US" altLang="zh-CN" dirty="0"/>
          </a:p>
          <a:p>
            <a:r>
              <a:rPr kumimoji="1" lang="en-US" altLang="zh-CN" dirty="0"/>
              <a:t>To address these challenges, we take a unique opportunity to collaborate with Xiaomi, which is the major phone vendor in China.</a:t>
            </a:r>
          </a:p>
          <a:p>
            <a:r>
              <a:rPr kumimoji="1" lang="en-US" altLang="zh-CN" dirty="0"/>
              <a:t>We develop a customized Android system, called Android-MOD, to collect the run-time information regarding SUR.</a:t>
            </a:r>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5</a:t>
            </a:fld>
            <a:endParaRPr kumimoji="1" lang="zh-CN" altLang="en-US"/>
          </a:p>
        </p:txBody>
      </p:sp>
    </p:spTree>
    <p:extLst>
      <p:ext uri="{BB962C8B-B14F-4D97-AF65-F5344CB8AC3E}">
        <p14:creationId xmlns:p14="http://schemas.microsoft.com/office/powerpoint/2010/main" val="161993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Our continuous monitoring infrastructure addresses the aforementioned challenges.</a:t>
            </a:r>
          </a:p>
          <a:p>
            <a:r>
              <a:rPr kumimoji="1" lang="en-US" altLang="zh-CN" dirty="0"/>
              <a:t>We performed a user study to determine the user-perceived SUR.</a:t>
            </a:r>
          </a:p>
          <a:p>
            <a:r>
              <a:rPr kumimoji="1" lang="en-US" altLang="zh-CN" dirty="0"/>
              <a:t>We find that when two frames are dropped for a 60 Hz screen, more than 70% volunteers can perceive an SUR.</a:t>
            </a:r>
          </a:p>
          <a:p>
            <a:r>
              <a:rPr kumimoji="1" lang="en-US" altLang="zh-CN" dirty="0"/>
              <a:t>So we determine an SUR occurs when the rendering delay exceeds 50 milliseconds, that is the rendering time of three consecutive frames.</a:t>
            </a:r>
          </a:p>
          <a:p>
            <a:r>
              <a:rPr kumimoji="1" lang="en-US" altLang="zh-CN" dirty="0"/>
              <a:t>We also modify the system service to gather running information like lock contentions and resource utilizations.</a:t>
            </a:r>
          </a:p>
          <a:p>
            <a:r>
              <a:rPr kumimoji="1" lang="en-US" altLang="zh-CN" dirty="0"/>
              <a:t>The monitoring infrastructure is lightweight with negligible runtime overhead.</a:t>
            </a:r>
          </a:p>
          <a:p>
            <a:r>
              <a:rPr kumimoji="1" lang="en-US" altLang="zh-CN" dirty="0"/>
              <a:t>Note that every user participates in the study with an informed consent, and no personally identifiable information is collected.</a:t>
            </a: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6</a:t>
            </a:fld>
            <a:endParaRPr kumimoji="1" lang="zh-CN" altLang="en-US"/>
          </a:p>
        </p:txBody>
      </p:sp>
    </p:spTree>
    <p:extLst>
      <p:ext uri="{BB962C8B-B14F-4D97-AF65-F5344CB8AC3E}">
        <p14:creationId xmlns:p14="http://schemas.microsoft.com/office/powerpoint/2010/main" val="89970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Eventually, over 47</a:t>
            </a:r>
            <a:r>
              <a:rPr kumimoji="1" lang="zh-CN" altLang="en-US" dirty="0"/>
              <a:t> </a:t>
            </a:r>
            <a:r>
              <a:rPr kumimoji="1" lang="en-US" altLang="zh-CN" dirty="0"/>
              <a:t>million Xiaomi users opted in by upgrading their systems to Android-MOD.</a:t>
            </a:r>
          </a:p>
          <a:p>
            <a:r>
              <a:rPr kumimoji="1" lang="en-US" altLang="zh-CN" dirty="0"/>
              <a:t>Our measurement lasted for 4 months, covering a wide range of 48 different phone models and over</a:t>
            </a:r>
            <a:r>
              <a:rPr kumimoji="1" lang="zh-CN" altLang="en-US" dirty="0"/>
              <a:t> </a:t>
            </a:r>
            <a:r>
              <a:rPr kumimoji="1" lang="en-US" altLang="zh-CN" dirty="0"/>
              <a:t>one</a:t>
            </a:r>
            <a:r>
              <a:rPr kumimoji="1" lang="zh-CN" altLang="en-US" dirty="0"/>
              <a:t> </a:t>
            </a:r>
            <a:r>
              <a:rPr kumimoji="1" lang="en-US" altLang="zh-CN" dirty="0"/>
              <a:t>million</a:t>
            </a:r>
            <a:r>
              <a:rPr kumimoji="1" lang="zh-CN" altLang="en-US" dirty="0"/>
              <a:t> </a:t>
            </a:r>
            <a:r>
              <a:rPr kumimoji="1" lang="en-US" altLang="zh-CN" dirty="0"/>
              <a:t>Android apps.</a:t>
            </a:r>
          </a:p>
          <a:p>
            <a:endParaRPr kumimoji="1" lang="en-US" altLang="zh-CN" dirty="0"/>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7</a:t>
            </a:fld>
            <a:endParaRPr kumimoji="1" lang="zh-CN" altLang="en-US"/>
          </a:p>
        </p:txBody>
      </p:sp>
    </p:spTree>
    <p:extLst>
      <p:ext uri="{BB962C8B-B14F-4D97-AF65-F5344CB8AC3E}">
        <p14:creationId xmlns:p14="http://schemas.microsoft.com/office/powerpoint/2010/main" val="227871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kumimoji="1" lang="en-US" altLang="zh-CN" dirty="0"/>
              <a:t>Our measurement reveals that SUR</a:t>
            </a:r>
            <a:r>
              <a:rPr kumimoji="1" lang="zh-CN" altLang="en-US" dirty="0"/>
              <a:t> </a:t>
            </a:r>
            <a:r>
              <a:rPr kumimoji="1" lang="en-US" altLang="zh-CN" dirty="0"/>
              <a:t>events</a:t>
            </a:r>
            <a:r>
              <a:rPr kumimoji="1" lang="zh-CN" altLang="en-US" dirty="0"/>
              <a:t> </a:t>
            </a:r>
            <a:r>
              <a:rPr kumimoji="1" lang="en-US" altLang="zh-CN" dirty="0"/>
              <a:t>occur prevalently on all the studied 48 phone models.</a:t>
            </a:r>
            <a:endParaRPr lang="en-US" altLang="zh-CN" sz="1200" dirty="0"/>
          </a:p>
          <a:p>
            <a:r>
              <a:rPr lang="en-US" altLang="zh-CN" sz="1200" dirty="0"/>
              <a:t>Better hardware cannot effectively avoid SUR events.</a:t>
            </a: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8</a:t>
            </a:fld>
            <a:endParaRPr kumimoji="1" lang="zh-CN" altLang="en-US"/>
          </a:p>
        </p:txBody>
      </p:sp>
    </p:spTree>
    <p:extLst>
      <p:ext uri="{BB962C8B-B14F-4D97-AF65-F5344CB8AC3E}">
        <p14:creationId xmlns:p14="http://schemas.microsoft.com/office/powerpoint/2010/main" val="2331994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dirty="0"/>
              <a:t>From the OS perspective, newer Android version cannot effectively mitigate SUR events either.</a:t>
            </a:r>
          </a:p>
          <a:p>
            <a:r>
              <a:rPr lang="en-US" altLang="zh-CN" sz="1200" dirty="0"/>
              <a:t>This is because newer Oses are still undergoing constant patches and require mobile apps to adapt to new APIs.</a:t>
            </a:r>
          </a:p>
        </p:txBody>
      </p:sp>
      <p:sp>
        <p:nvSpPr>
          <p:cNvPr id="4" name="灯片编号占位符 3"/>
          <p:cNvSpPr>
            <a:spLocks noGrp="1"/>
          </p:cNvSpPr>
          <p:nvPr>
            <p:ph type="sldNum" sz="quarter" idx="5"/>
          </p:nvPr>
        </p:nvSpPr>
        <p:spPr/>
        <p:txBody>
          <a:bodyPr/>
          <a:lstStyle/>
          <a:p>
            <a:fld id="{7B3E1CB4-193A-0548-9E84-EAA7A8CC3B80}" type="slidenum">
              <a:rPr kumimoji="1" lang="zh-CN" altLang="en-US" smtClean="0"/>
              <a:t>9</a:t>
            </a:fld>
            <a:endParaRPr kumimoji="1" lang="zh-CN" altLang="en-US"/>
          </a:p>
        </p:txBody>
      </p:sp>
    </p:spTree>
    <p:extLst>
      <p:ext uri="{BB962C8B-B14F-4D97-AF65-F5344CB8AC3E}">
        <p14:creationId xmlns:p14="http://schemas.microsoft.com/office/powerpoint/2010/main" val="254418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151659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3274164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108754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33387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116320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41086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183168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278225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245776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62494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ED3FA2E6-7E3F-45F9-A2CA-4CC15D2806F4}" type="datetimeFigureOut">
              <a:rPr lang="zh-CN" altLang="en-US" smtClean="0"/>
              <a:t>2024/11/21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390189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FA2E6-7E3F-45F9-A2CA-4CC15D2806F4}" type="datetimeFigureOut">
              <a:rPr lang="zh-CN" altLang="en-US" smtClean="0"/>
              <a:t>2024/11/21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6DD10-7B1B-4D58-B509-5A749D652770}" type="slidenum">
              <a:rPr lang="zh-CN" altLang="en-US" smtClean="0"/>
              <a:t>‹#›</a:t>
            </a:fld>
            <a:endParaRPr lang="zh-CN" altLang="en-US"/>
          </a:p>
        </p:txBody>
      </p:sp>
    </p:spTree>
    <p:extLst>
      <p:ext uri="{BB962C8B-B14F-4D97-AF65-F5344CB8AC3E}">
        <p14:creationId xmlns:p14="http://schemas.microsoft.com/office/powerpoint/2010/main" val="819060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ndroid-sur.github.i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CD75C-A3C3-A342-9826-F8D8B9FE1350}"/>
              </a:ext>
            </a:extLst>
          </p:cNvPr>
          <p:cNvSpPr>
            <a:spLocks noGrp="1"/>
          </p:cNvSpPr>
          <p:nvPr>
            <p:ph type="ctrTitle"/>
          </p:nvPr>
        </p:nvSpPr>
        <p:spPr>
          <a:xfrm>
            <a:off x="282803" y="1980076"/>
            <a:ext cx="8573051" cy="1450506"/>
          </a:xfrm>
        </p:spPr>
        <p:txBody>
          <a:bodyPr>
            <a:normAutofit/>
          </a:bodyPr>
          <a:lstStyle/>
          <a:p>
            <a:pPr>
              <a:lnSpc>
                <a:spcPct val="100000"/>
              </a:lnSpc>
            </a:pPr>
            <a:r>
              <a:rPr lang="en-US" altLang="zh-CN" sz="4000" b="1" dirty="0">
                <a:latin typeface="+mn-lt"/>
              </a:rPr>
              <a:t>Rethinking</a:t>
            </a:r>
            <a:r>
              <a:rPr lang="zh-CN" altLang="en-US" sz="4000" b="1" dirty="0">
                <a:latin typeface="+mn-lt"/>
              </a:rPr>
              <a:t> </a:t>
            </a:r>
            <a:r>
              <a:rPr lang="en-US" altLang="zh-CN" sz="4000" b="1" dirty="0">
                <a:latin typeface="+mn-lt"/>
              </a:rPr>
              <a:t>Process</a:t>
            </a:r>
            <a:r>
              <a:rPr lang="zh-CN" altLang="en-US" sz="4000" b="1" dirty="0">
                <a:latin typeface="+mn-lt"/>
              </a:rPr>
              <a:t> </a:t>
            </a:r>
            <a:r>
              <a:rPr lang="en-US" altLang="zh-CN" sz="4000" b="1" dirty="0">
                <a:latin typeface="+mn-lt"/>
              </a:rPr>
              <a:t>Management</a:t>
            </a:r>
            <a:r>
              <a:rPr lang="zh-CN" altLang="en-US" sz="4000" b="1" dirty="0">
                <a:latin typeface="+mn-lt"/>
              </a:rPr>
              <a:t> </a:t>
            </a:r>
            <a:r>
              <a:rPr lang="en-US" altLang="zh-CN" sz="4000" b="1" dirty="0">
                <a:latin typeface="+mn-lt"/>
              </a:rPr>
              <a:t>for</a:t>
            </a:r>
            <a:r>
              <a:rPr lang="zh-CN" altLang="en-US" sz="4000" b="1" dirty="0">
                <a:latin typeface="+mn-lt"/>
              </a:rPr>
              <a:t> </a:t>
            </a:r>
            <a:r>
              <a:rPr lang="en-US" altLang="zh-CN" sz="4000" b="1" dirty="0">
                <a:latin typeface="+mn-lt"/>
              </a:rPr>
              <a:t>Interactive</a:t>
            </a:r>
            <a:r>
              <a:rPr lang="zh-CN" altLang="en-US" sz="4000" b="1" dirty="0">
                <a:latin typeface="+mn-lt"/>
              </a:rPr>
              <a:t> </a:t>
            </a:r>
            <a:r>
              <a:rPr lang="en-US" altLang="zh-CN" sz="4000" b="1" dirty="0">
                <a:latin typeface="+mn-lt"/>
              </a:rPr>
              <a:t>Mobile</a:t>
            </a:r>
            <a:r>
              <a:rPr lang="zh-CN" altLang="en-US" sz="4000" b="1" dirty="0">
                <a:latin typeface="+mn-lt"/>
              </a:rPr>
              <a:t> </a:t>
            </a:r>
            <a:r>
              <a:rPr lang="en-US" altLang="zh-CN" sz="4000" b="1" dirty="0">
                <a:latin typeface="+mn-lt"/>
              </a:rPr>
              <a:t>Systems</a:t>
            </a:r>
            <a:endParaRPr kumimoji="1" lang="zh-CN" altLang="en-US" sz="4000" b="1" dirty="0">
              <a:latin typeface="+mn-lt"/>
            </a:endParaRPr>
          </a:p>
        </p:txBody>
      </p:sp>
      <p:sp>
        <p:nvSpPr>
          <p:cNvPr id="3" name="副标题 2">
            <a:extLst>
              <a:ext uri="{FF2B5EF4-FFF2-40B4-BE49-F238E27FC236}">
                <a16:creationId xmlns:a16="http://schemas.microsoft.com/office/drawing/2014/main" id="{29818A3D-79A4-4249-9FAB-4D623E4258F3}"/>
              </a:ext>
            </a:extLst>
          </p:cNvPr>
          <p:cNvSpPr>
            <a:spLocks noGrp="1"/>
          </p:cNvSpPr>
          <p:nvPr>
            <p:ph type="subTitle" idx="1"/>
          </p:nvPr>
        </p:nvSpPr>
        <p:spPr>
          <a:xfrm>
            <a:off x="499972" y="3837939"/>
            <a:ext cx="8138711" cy="941136"/>
          </a:xfrm>
        </p:spPr>
        <p:txBody>
          <a:bodyPr>
            <a:normAutofit/>
          </a:bodyPr>
          <a:lstStyle/>
          <a:p>
            <a:r>
              <a:rPr lang="en-US" altLang="zh-CN" dirty="0" err="1"/>
              <a:t>Jianwei</a:t>
            </a:r>
            <a:r>
              <a:rPr lang="en-US" altLang="zh-CN" dirty="0"/>
              <a:t> Zheng,</a:t>
            </a:r>
            <a:r>
              <a:rPr lang="zh-CN" altLang="en-US" dirty="0"/>
              <a:t> </a:t>
            </a:r>
            <a:r>
              <a:rPr lang="en-US" altLang="zh-CN" dirty="0" err="1"/>
              <a:t>Zhenhua</a:t>
            </a:r>
            <a:r>
              <a:rPr lang="zh-CN" altLang="en-US" dirty="0"/>
              <a:t> </a:t>
            </a:r>
            <a:r>
              <a:rPr lang="en-US" altLang="zh-CN" dirty="0"/>
              <a:t>Li, Feng</a:t>
            </a:r>
            <a:r>
              <a:rPr lang="zh-CN" altLang="en-US" dirty="0"/>
              <a:t> </a:t>
            </a:r>
            <a:r>
              <a:rPr lang="en-US" altLang="zh-CN" dirty="0"/>
              <a:t>Qian, Wei</a:t>
            </a:r>
            <a:r>
              <a:rPr lang="zh-CN" altLang="en-US" dirty="0"/>
              <a:t> </a:t>
            </a:r>
            <a:r>
              <a:rPr lang="en-US" altLang="zh-CN" dirty="0"/>
              <a:t>Liu</a:t>
            </a:r>
            <a:r>
              <a:rPr lang="zh-CN" altLang="en-US" dirty="0"/>
              <a:t>     </a:t>
            </a:r>
            <a:r>
              <a:rPr lang="en-US" altLang="zh-CN" dirty="0"/>
              <a:t>,</a:t>
            </a:r>
            <a:r>
              <a:rPr lang="zh-CN" altLang="en-US" dirty="0"/>
              <a:t> </a:t>
            </a:r>
            <a:r>
              <a:rPr lang="en-US" altLang="zh-CN" dirty="0"/>
              <a:t>Hao</a:t>
            </a:r>
            <a:r>
              <a:rPr lang="zh-CN" altLang="en-US" dirty="0"/>
              <a:t> </a:t>
            </a:r>
            <a:r>
              <a:rPr lang="en-US" altLang="zh-CN" dirty="0"/>
              <a:t>Lin</a:t>
            </a:r>
          </a:p>
          <a:p>
            <a:r>
              <a:rPr lang="en-US" altLang="zh-CN" dirty="0" err="1"/>
              <a:t>Yunhao</a:t>
            </a:r>
            <a:r>
              <a:rPr lang="zh-CN" altLang="en-US" dirty="0"/>
              <a:t> </a:t>
            </a:r>
            <a:r>
              <a:rPr lang="en-US" altLang="zh-CN" dirty="0"/>
              <a:t>Liu, </a:t>
            </a:r>
            <a:r>
              <a:rPr lang="en-US" altLang="zh-CN" dirty="0" err="1"/>
              <a:t>Tianyin</a:t>
            </a:r>
            <a:r>
              <a:rPr lang="zh-CN" altLang="en-US" dirty="0"/>
              <a:t> </a:t>
            </a:r>
            <a:r>
              <a:rPr lang="en-US" altLang="zh-CN" dirty="0"/>
              <a:t>Xu, Nan</a:t>
            </a:r>
            <a:r>
              <a:rPr lang="zh-CN" altLang="en-US" dirty="0"/>
              <a:t> </a:t>
            </a:r>
            <a:r>
              <a:rPr lang="en-US" altLang="zh-CN" dirty="0"/>
              <a:t>Zhang,</a:t>
            </a:r>
            <a:r>
              <a:rPr lang="zh-CN" altLang="en-US" dirty="0"/>
              <a:t> </a:t>
            </a:r>
            <a:r>
              <a:rPr lang="en-US" altLang="zh-CN" dirty="0"/>
              <a:t>Ju</a:t>
            </a:r>
            <a:r>
              <a:rPr lang="zh-CN" altLang="en-US" dirty="0"/>
              <a:t> </a:t>
            </a:r>
            <a:r>
              <a:rPr lang="en-US" altLang="zh-CN" dirty="0"/>
              <a:t>Wang,</a:t>
            </a:r>
            <a:r>
              <a:rPr lang="zh-CN" altLang="en-US" dirty="0"/>
              <a:t> </a:t>
            </a:r>
            <a:r>
              <a:rPr lang="en-US" altLang="zh-CN" dirty="0"/>
              <a:t>Cang</a:t>
            </a:r>
            <a:r>
              <a:rPr lang="zh-CN" altLang="en-US" dirty="0"/>
              <a:t> </a:t>
            </a:r>
            <a:r>
              <a:rPr lang="en-US" altLang="zh-CN" dirty="0"/>
              <a:t>Zhang</a:t>
            </a:r>
            <a:endParaRPr lang="en" altLang="zh-CN" dirty="0"/>
          </a:p>
        </p:txBody>
      </p:sp>
      <p:pic>
        <p:nvPicPr>
          <p:cNvPr id="7" name="Picture 6">
            <a:extLst>
              <a:ext uri="{FF2B5EF4-FFF2-40B4-BE49-F238E27FC236}">
                <a16:creationId xmlns:a16="http://schemas.microsoft.com/office/drawing/2014/main" id="{EF61EF35-6C54-441D-BDE0-6D1508B0C786}"/>
              </a:ext>
            </a:extLst>
          </p:cNvPr>
          <p:cNvPicPr>
            <a:picLocks noChangeAspect="1"/>
          </p:cNvPicPr>
          <p:nvPr/>
        </p:nvPicPr>
        <p:blipFill>
          <a:blip r:embed="rId3"/>
          <a:stretch>
            <a:fillRect/>
          </a:stretch>
        </p:blipFill>
        <p:spPr>
          <a:xfrm>
            <a:off x="-5342" y="-95"/>
            <a:ext cx="9149342" cy="1450506"/>
          </a:xfrm>
          <a:prstGeom prst="rect">
            <a:avLst/>
          </a:prstGeom>
        </p:spPr>
      </p:pic>
      <p:pic>
        <p:nvPicPr>
          <p:cNvPr id="10" name="图片 16">
            <a:extLst>
              <a:ext uri="{FF2B5EF4-FFF2-40B4-BE49-F238E27FC236}">
                <a16:creationId xmlns:a16="http://schemas.microsoft.com/office/drawing/2014/main" id="{C100B2A4-798C-9128-FA3D-AC8048328D38}"/>
              </a:ext>
            </a:extLst>
          </p:cNvPr>
          <p:cNvPicPr>
            <a:picLocks noChangeAspect="1"/>
          </p:cNvPicPr>
          <p:nvPr/>
        </p:nvPicPr>
        <p:blipFill rotWithShape="1">
          <a:blip r:embed="rId4">
            <a:extLst>
              <a:ext uri="{28A0092B-C50C-407E-A947-70E740481C1C}">
                <a14:useLocalDpi xmlns:a14="http://schemas.microsoft.com/office/drawing/2010/main" val="0"/>
              </a:ext>
            </a:extLst>
          </a:blip>
          <a:srcRect l="8480" t="19565" r="9046" b="22417"/>
          <a:stretch/>
        </p:blipFill>
        <p:spPr>
          <a:xfrm>
            <a:off x="7048833" y="5383022"/>
            <a:ext cx="1649198" cy="478557"/>
          </a:xfrm>
          <a:prstGeom prst="rect">
            <a:avLst/>
          </a:prstGeom>
        </p:spPr>
      </p:pic>
      <p:pic>
        <p:nvPicPr>
          <p:cNvPr id="12" name="Picture 4">
            <a:extLst>
              <a:ext uri="{FF2B5EF4-FFF2-40B4-BE49-F238E27FC236}">
                <a16:creationId xmlns:a16="http://schemas.microsoft.com/office/drawing/2014/main" id="{9602A0FF-2956-70EF-B8DC-992AD176B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579" y="5410976"/>
            <a:ext cx="1975069" cy="42264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a:extLst>
              <a:ext uri="{FF2B5EF4-FFF2-40B4-BE49-F238E27FC236}">
                <a16:creationId xmlns:a16="http://schemas.microsoft.com/office/drawing/2014/main" id="{00A75E8D-3509-3091-1542-610111D8E779}"/>
              </a:ext>
            </a:extLst>
          </p:cNvPr>
          <p:cNvGrpSpPr/>
          <p:nvPr/>
        </p:nvGrpSpPr>
        <p:grpSpPr>
          <a:xfrm>
            <a:off x="2400948" y="5410976"/>
            <a:ext cx="2153974" cy="422648"/>
            <a:chOff x="2346690" y="5410976"/>
            <a:chExt cx="2222637" cy="436121"/>
          </a:xfrm>
        </p:grpSpPr>
        <p:pic>
          <p:nvPicPr>
            <p:cNvPr id="11" name="图形 10">
              <a:extLst>
                <a:ext uri="{FF2B5EF4-FFF2-40B4-BE49-F238E27FC236}">
                  <a16:creationId xmlns:a16="http://schemas.microsoft.com/office/drawing/2014/main" id="{95E97040-9D3B-9CCB-5D36-0ACFCB1794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39551" y="5496150"/>
              <a:ext cx="1729776" cy="265773"/>
            </a:xfrm>
            <a:prstGeom prst="rect">
              <a:avLst/>
            </a:prstGeom>
          </p:spPr>
        </p:pic>
        <p:pic>
          <p:nvPicPr>
            <p:cNvPr id="14" name="图形 13">
              <a:extLst>
                <a:ext uri="{FF2B5EF4-FFF2-40B4-BE49-F238E27FC236}">
                  <a16:creationId xmlns:a16="http://schemas.microsoft.com/office/drawing/2014/main" id="{1115EBEB-7BB4-F4B9-FEC4-47EE6CCDE2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46690" y="5410976"/>
              <a:ext cx="436121" cy="436121"/>
            </a:xfrm>
            <a:prstGeom prst="rect">
              <a:avLst/>
            </a:prstGeom>
          </p:spPr>
        </p:pic>
      </p:grpSp>
      <p:pic>
        <p:nvPicPr>
          <p:cNvPr id="15" name="图形 14">
            <a:extLst>
              <a:ext uri="{FF2B5EF4-FFF2-40B4-BE49-F238E27FC236}">
                <a16:creationId xmlns:a16="http://schemas.microsoft.com/office/drawing/2014/main" id="{4BAB6316-9873-22ED-AA14-1767551314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7147" y="5384350"/>
            <a:ext cx="1510979" cy="475900"/>
          </a:xfrm>
          <a:prstGeom prst="rect">
            <a:avLst/>
          </a:prstGeom>
        </p:spPr>
      </p:pic>
      <p:pic>
        <p:nvPicPr>
          <p:cNvPr id="19" name="图片 18">
            <a:extLst>
              <a:ext uri="{FF2B5EF4-FFF2-40B4-BE49-F238E27FC236}">
                <a16:creationId xmlns:a16="http://schemas.microsoft.com/office/drawing/2014/main" id="{5D5B1484-77F4-EFEC-AA51-69E3030641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9203" y="3878212"/>
            <a:ext cx="288000" cy="288000"/>
          </a:xfrm>
          <a:prstGeom prst="rect">
            <a:avLst/>
          </a:prstGeom>
        </p:spPr>
      </p:pic>
    </p:spTree>
    <p:extLst>
      <p:ext uri="{BB962C8B-B14F-4D97-AF65-F5344CB8AC3E}">
        <p14:creationId xmlns:p14="http://schemas.microsoft.com/office/powerpoint/2010/main" val="28957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 Mobile</a:t>
            </a:r>
            <a:r>
              <a:rPr lang="zh-CN" altLang="en-US" sz="4000" b="1" dirty="0"/>
              <a:t> </a:t>
            </a:r>
            <a:r>
              <a:rPr lang="en-US" altLang="zh-CN" sz="4000" b="1" dirty="0"/>
              <a:t>Apps</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460289" y="1172695"/>
            <a:ext cx="8433990" cy="3413593"/>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200" dirty="0"/>
              <a:t>SUR</a:t>
            </a:r>
            <a:r>
              <a:rPr lang="zh-CN" altLang="en-US" sz="2200" dirty="0"/>
              <a:t> </a:t>
            </a:r>
            <a:r>
              <a:rPr lang="en-US" altLang="zh-CN" sz="2200" dirty="0"/>
              <a:t>event occurrences on different apps are skewed</a:t>
            </a:r>
          </a:p>
          <a:p>
            <a:pPr marL="342900" indent="-342900">
              <a:buFont typeface="Wingdings" pitchFamily="2" charset="2"/>
              <a:buChar char="p"/>
            </a:pPr>
            <a:r>
              <a:rPr lang="en-US" altLang="zh-CN" sz="2200" dirty="0">
                <a:solidFill>
                  <a:srgbClr val="C00000"/>
                </a:solidFill>
              </a:rPr>
              <a:t>16.8% SUR events are attributed to top-10 (&lt;0.001%) apps</a:t>
            </a:r>
          </a:p>
          <a:p>
            <a:pPr marL="342900" indent="-342900">
              <a:buFont typeface="Wingdings" pitchFamily="2" charset="2"/>
              <a:buChar char="p"/>
            </a:pPr>
            <a:r>
              <a:rPr lang="en-US" altLang="zh-CN" sz="2200" dirty="0">
                <a:solidFill>
                  <a:srgbClr val="C00000"/>
                </a:solidFill>
              </a:rPr>
              <a:t>Heavy</a:t>
            </a:r>
            <a:r>
              <a:rPr lang="zh-CN" altLang="en-US" sz="2200" dirty="0">
                <a:solidFill>
                  <a:srgbClr val="C00000"/>
                </a:solidFill>
              </a:rPr>
              <a:t> </a:t>
            </a:r>
            <a:r>
              <a:rPr lang="en-US" altLang="zh-CN" sz="2200" dirty="0">
                <a:solidFill>
                  <a:srgbClr val="C00000"/>
                </a:solidFill>
              </a:rPr>
              <a:t>workloads</a:t>
            </a:r>
            <a:r>
              <a:rPr lang="zh-CN" altLang="en-US" sz="2200" dirty="0">
                <a:solidFill>
                  <a:srgbClr val="C00000"/>
                </a:solidFill>
              </a:rPr>
              <a:t> </a:t>
            </a:r>
            <a:r>
              <a:rPr lang="en-US" altLang="zh-CN" sz="2200" dirty="0">
                <a:solidFill>
                  <a:srgbClr val="C00000"/>
                </a:solidFill>
              </a:rPr>
              <a:t>incurred by</a:t>
            </a:r>
            <a:r>
              <a:rPr lang="zh-CN" altLang="en-US" sz="2200" dirty="0">
                <a:solidFill>
                  <a:srgbClr val="C00000"/>
                </a:solidFill>
              </a:rPr>
              <a:t> </a:t>
            </a:r>
            <a:r>
              <a:rPr lang="en-US" altLang="zh-CN" sz="2200" dirty="0">
                <a:solidFill>
                  <a:srgbClr val="C00000"/>
                </a:solidFill>
              </a:rPr>
              <a:t>high-resolution</a:t>
            </a:r>
            <a:r>
              <a:rPr lang="zh-CN" altLang="en-US" sz="2200" dirty="0">
                <a:solidFill>
                  <a:srgbClr val="C00000"/>
                </a:solidFill>
              </a:rPr>
              <a:t> </a:t>
            </a:r>
            <a:r>
              <a:rPr lang="en-US" altLang="zh-CN" sz="2200" dirty="0">
                <a:solidFill>
                  <a:srgbClr val="C00000"/>
                </a:solidFill>
              </a:rPr>
              <a:t>media</a:t>
            </a:r>
            <a:r>
              <a:rPr lang="zh-CN" altLang="en-US" sz="2200" dirty="0">
                <a:solidFill>
                  <a:srgbClr val="C00000"/>
                </a:solidFill>
              </a:rPr>
              <a:t> </a:t>
            </a:r>
            <a:r>
              <a:rPr lang="en-US" altLang="zh-CN" sz="2200" dirty="0">
                <a:solidFill>
                  <a:srgbClr val="C00000"/>
                </a:solidFill>
              </a:rPr>
              <a:t>streaming,</a:t>
            </a:r>
            <a:r>
              <a:rPr lang="zh-CN" altLang="en-US" sz="2200" dirty="0">
                <a:solidFill>
                  <a:srgbClr val="C00000"/>
                </a:solidFill>
              </a:rPr>
              <a:t> </a:t>
            </a:r>
            <a:r>
              <a:rPr lang="en-US" altLang="zh-CN" sz="2200" dirty="0">
                <a:solidFill>
                  <a:srgbClr val="C00000"/>
                </a:solidFill>
              </a:rPr>
              <a:t>embedded</a:t>
            </a:r>
            <a:r>
              <a:rPr lang="zh-CN" altLang="en-US" sz="2200" dirty="0">
                <a:solidFill>
                  <a:srgbClr val="C00000"/>
                </a:solidFill>
              </a:rPr>
              <a:t> </a:t>
            </a:r>
            <a:r>
              <a:rPr lang="en-US" altLang="zh-CN" sz="2200" dirty="0">
                <a:solidFill>
                  <a:srgbClr val="C00000"/>
                </a:solidFill>
              </a:rPr>
              <a:t>WebView</a:t>
            </a:r>
            <a:r>
              <a:rPr lang="zh-CN" altLang="en-US" sz="2200" dirty="0">
                <a:solidFill>
                  <a:srgbClr val="C00000"/>
                </a:solidFill>
              </a:rPr>
              <a:t> </a:t>
            </a:r>
            <a:r>
              <a:rPr lang="en-US" altLang="zh-CN" sz="2200" dirty="0">
                <a:solidFill>
                  <a:srgbClr val="C00000"/>
                </a:solidFill>
              </a:rPr>
              <a:t>browsers,</a:t>
            </a:r>
            <a:r>
              <a:rPr lang="zh-CN" altLang="en-US" sz="2200" dirty="0">
                <a:solidFill>
                  <a:srgbClr val="C00000"/>
                </a:solidFill>
              </a:rPr>
              <a:t> </a:t>
            </a:r>
            <a:r>
              <a:rPr lang="en-US" altLang="zh-CN" sz="2200" dirty="0">
                <a:solidFill>
                  <a:srgbClr val="C00000"/>
                </a:solidFill>
              </a:rPr>
              <a:t>and</a:t>
            </a:r>
            <a:r>
              <a:rPr lang="zh-CN" altLang="en-US" sz="2200" dirty="0">
                <a:solidFill>
                  <a:srgbClr val="C00000"/>
                </a:solidFill>
              </a:rPr>
              <a:t> </a:t>
            </a:r>
            <a:r>
              <a:rPr lang="en-US" altLang="zh-CN" sz="2200" dirty="0">
                <a:solidFill>
                  <a:srgbClr val="C00000"/>
                </a:solidFill>
              </a:rPr>
              <a:t>complex</a:t>
            </a:r>
            <a:r>
              <a:rPr lang="zh-CN" altLang="en-US" sz="2200" dirty="0">
                <a:solidFill>
                  <a:srgbClr val="C00000"/>
                </a:solidFill>
              </a:rPr>
              <a:t> </a:t>
            </a:r>
            <a:r>
              <a:rPr lang="en-US" altLang="zh-CN" sz="2200" dirty="0">
                <a:solidFill>
                  <a:srgbClr val="C00000"/>
                </a:solidFill>
              </a:rPr>
              <a:t>UI</a:t>
            </a:r>
            <a:r>
              <a:rPr lang="zh-CN" altLang="en-US" sz="2200" dirty="0">
                <a:solidFill>
                  <a:srgbClr val="C00000"/>
                </a:solidFill>
              </a:rPr>
              <a:t> </a:t>
            </a:r>
            <a:r>
              <a:rPr lang="en-US" altLang="zh-CN" sz="2200" dirty="0">
                <a:solidFill>
                  <a:srgbClr val="C00000"/>
                </a:solidFill>
              </a:rPr>
              <a:t>functionalities</a:t>
            </a:r>
            <a:endParaRPr lang="en-US" altLang="zh-CN" sz="2200" dirty="0"/>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10</a:t>
            </a:fld>
            <a:endParaRPr kumimoji="1" lang="zh-CN" altLang="en-US" dirty="0"/>
          </a:p>
        </p:txBody>
      </p:sp>
      <p:sp>
        <p:nvSpPr>
          <p:cNvPr id="10" name="文本框 9">
            <a:extLst>
              <a:ext uri="{FF2B5EF4-FFF2-40B4-BE49-F238E27FC236}">
                <a16:creationId xmlns:a16="http://schemas.microsoft.com/office/drawing/2014/main" id="{45B80FC9-36BD-4CEC-A098-BE6EA692ADA4}"/>
              </a:ext>
            </a:extLst>
          </p:cNvPr>
          <p:cNvSpPr txBox="1"/>
          <p:nvPr/>
        </p:nvSpPr>
        <p:spPr>
          <a:xfrm>
            <a:off x="3733672" y="5610100"/>
            <a:ext cx="5160607" cy="584775"/>
          </a:xfrm>
          <a:prstGeom prst="rect">
            <a:avLst/>
          </a:prstGeom>
          <a:noFill/>
        </p:spPr>
        <p:txBody>
          <a:bodyPr wrap="square" rtlCol="0">
            <a:spAutoFit/>
          </a:bodyPr>
          <a:lstStyle/>
          <a:p>
            <a:pPr algn="ctr"/>
            <a:r>
              <a:rPr kumimoji="1" lang="en-US" altLang="zh-CN" sz="1600" dirty="0"/>
              <a:t>Top-10 apps ordered by the frequency (or simply</a:t>
            </a:r>
          </a:p>
          <a:p>
            <a:pPr algn="ctr"/>
            <a:r>
              <a:rPr kumimoji="1" lang="en-US" altLang="zh-CN" sz="1600" dirty="0"/>
              <a:t>likelihood) of SUR events </a:t>
            </a:r>
            <a:r>
              <a:rPr kumimoji="1" lang="en-US" altLang="zh-CN" sz="1600" b="1" dirty="0"/>
              <a:t>after normalization</a:t>
            </a:r>
            <a:endParaRPr kumimoji="1" lang="zh-CN" altLang="en-US" sz="1600" b="1" dirty="0">
              <a:solidFill>
                <a:srgbClr val="FF0000"/>
              </a:solidFill>
            </a:endParaRPr>
          </a:p>
        </p:txBody>
      </p:sp>
      <p:pic>
        <p:nvPicPr>
          <p:cNvPr id="2" name="Picture 1">
            <a:extLst>
              <a:ext uri="{FF2B5EF4-FFF2-40B4-BE49-F238E27FC236}">
                <a16:creationId xmlns:a16="http://schemas.microsoft.com/office/drawing/2014/main" id="{C94C2523-592D-F4BC-C79F-3C3313BD883F}"/>
              </a:ext>
            </a:extLst>
          </p:cNvPr>
          <p:cNvPicPr>
            <a:picLocks noChangeAspect="1"/>
          </p:cNvPicPr>
          <p:nvPr/>
        </p:nvPicPr>
        <p:blipFill>
          <a:blip r:embed="rId3"/>
          <a:stretch>
            <a:fillRect/>
          </a:stretch>
        </p:blipFill>
        <p:spPr>
          <a:xfrm>
            <a:off x="3887358" y="3111527"/>
            <a:ext cx="4853234" cy="2459949"/>
          </a:xfrm>
          <a:prstGeom prst="rect">
            <a:avLst/>
          </a:prstGeom>
        </p:spPr>
      </p:pic>
      <p:pic>
        <p:nvPicPr>
          <p:cNvPr id="4" name="Picture 3">
            <a:extLst>
              <a:ext uri="{FF2B5EF4-FFF2-40B4-BE49-F238E27FC236}">
                <a16:creationId xmlns:a16="http://schemas.microsoft.com/office/drawing/2014/main" id="{87DD269D-5B47-7B4C-87FB-E9A6F4D85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18" y="3111527"/>
            <a:ext cx="3194643" cy="2555714"/>
          </a:xfrm>
          <a:prstGeom prst="rect">
            <a:avLst/>
          </a:prstGeom>
        </p:spPr>
      </p:pic>
      <p:sp>
        <p:nvSpPr>
          <p:cNvPr id="5" name="文本框 9">
            <a:extLst>
              <a:ext uri="{FF2B5EF4-FFF2-40B4-BE49-F238E27FC236}">
                <a16:creationId xmlns:a16="http://schemas.microsoft.com/office/drawing/2014/main" id="{3670A6C7-0584-0962-B90D-1D446C227185}"/>
              </a:ext>
            </a:extLst>
          </p:cNvPr>
          <p:cNvSpPr txBox="1"/>
          <p:nvPr/>
        </p:nvSpPr>
        <p:spPr>
          <a:xfrm>
            <a:off x="-299979" y="5610089"/>
            <a:ext cx="5160607" cy="584775"/>
          </a:xfrm>
          <a:prstGeom prst="rect">
            <a:avLst/>
          </a:prstGeom>
          <a:noFill/>
        </p:spPr>
        <p:txBody>
          <a:bodyPr wrap="square" rtlCol="0">
            <a:spAutoFit/>
          </a:bodyPr>
          <a:lstStyle/>
          <a:p>
            <a:pPr algn="ctr"/>
            <a:r>
              <a:rPr kumimoji="1" lang="en-US" altLang="zh-CN" sz="1600" dirty="0"/>
              <a:t>Ranking of apps by their</a:t>
            </a:r>
          </a:p>
          <a:p>
            <a:pPr algn="ctr"/>
            <a:r>
              <a:rPr kumimoji="1" lang="en-US" altLang="zh-CN" sz="1600" dirty="0"/>
              <a:t>number of SUR events per day</a:t>
            </a:r>
            <a:endParaRPr kumimoji="1" lang="zh-CN" altLang="en-US" sz="1600" dirty="0">
              <a:solidFill>
                <a:srgbClr val="FF0000"/>
              </a:solidFill>
            </a:endParaRPr>
          </a:p>
        </p:txBody>
      </p:sp>
    </p:spTree>
    <p:extLst>
      <p:ext uri="{BB962C8B-B14F-4D97-AF65-F5344CB8AC3E}">
        <p14:creationId xmlns:p14="http://schemas.microsoft.com/office/powerpoint/2010/main" val="2011705309"/>
      </p:ext>
    </p:extLst>
  </p:cSld>
  <p:clrMapOvr>
    <a:masterClrMapping/>
  </p:clrMapOvr>
  <p:timing>
    <p:tnLst>
      <p:par>
        <p:cTn id="1" dur="indefinite" restart="never" nodeType="tmRoot">
          <p:childTnLst>
            <p:par>
              <p:cTn id="2"/>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460288" y="1084356"/>
            <a:ext cx="8718125" cy="1853837"/>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dirty="0"/>
              <a:t>System/App developers usually analyze SUR</a:t>
            </a:r>
            <a:r>
              <a:rPr lang="zh-CN" altLang="en-US" sz="2400" dirty="0"/>
              <a:t> </a:t>
            </a:r>
            <a:r>
              <a:rPr lang="en-US" altLang="zh-CN" sz="2400" dirty="0"/>
              <a:t>logs by hand</a:t>
            </a:r>
          </a:p>
          <a:p>
            <a:pPr marL="342900" indent="-342900">
              <a:buFont typeface="Wingdings" pitchFamily="2" charset="2"/>
              <a:buChar char="p"/>
            </a:pPr>
            <a:r>
              <a:rPr lang="en-US" altLang="zh-CN" sz="2400" dirty="0"/>
              <a:t>We develop a </a:t>
            </a:r>
            <a:r>
              <a:rPr lang="en-US" altLang="zh-CN" sz="2400" dirty="0">
                <a:solidFill>
                  <a:srgbClr val="0070C0"/>
                </a:solidFill>
              </a:rPr>
              <a:t>semi-automatic</a:t>
            </a:r>
            <a:r>
              <a:rPr lang="zh-CN" altLang="en-US" sz="2400" dirty="0">
                <a:solidFill>
                  <a:srgbClr val="0070C0"/>
                </a:solidFill>
              </a:rPr>
              <a:t> </a:t>
            </a:r>
            <a:r>
              <a:rPr lang="en-US" altLang="zh-CN" sz="2400" dirty="0">
                <a:solidFill>
                  <a:srgbClr val="0070C0"/>
                </a:solidFill>
              </a:rPr>
              <a:t>two-phase analysis pipeline</a:t>
            </a:r>
          </a:p>
          <a:p>
            <a:pPr marL="342900" indent="-342900">
              <a:buFont typeface="Wingdings" pitchFamily="2" charset="2"/>
              <a:buChar char="p"/>
            </a:pPr>
            <a:r>
              <a:rPr lang="en-US" altLang="zh-CN" sz="2400" dirty="0"/>
              <a:t>The</a:t>
            </a:r>
            <a:r>
              <a:rPr lang="zh-CN" altLang="en-US" sz="2400" dirty="0"/>
              <a:t> </a:t>
            </a:r>
            <a:r>
              <a:rPr lang="en-US" altLang="zh-CN" sz="2400" dirty="0"/>
              <a:t>first</a:t>
            </a:r>
            <a:r>
              <a:rPr lang="zh-CN" altLang="en-US" sz="2400" dirty="0"/>
              <a:t> </a:t>
            </a:r>
            <a:r>
              <a:rPr lang="en-US" altLang="zh-CN" sz="2400" dirty="0"/>
              <a:t>phase classifies SUR</a:t>
            </a:r>
            <a:r>
              <a:rPr lang="zh-CN" altLang="en-US" sz="2400" dirty="0"/>
              <a:t> </a:t>
            </a:r>
            <a:r>
              <a:rPr lang="en-US" altLang="zh-CN" sz="2400" dirty="0"/>
              <a:t>events with the same root cause to a cluster,</a:t>
            </a:r>
            <a:r>
              <a:rPr lang="zh-CN" altLang="en-US" sz="2400" dirty="0"/>
              <a:t> </a:t>
            </a:r>
            <a:r>
              <a:rPr lang="en-US" altLang="zh-CN" sz="2400" dirty="0"/>
              <a:t>and</a:t>
            </a:r>
            <a:r>
              <a:rPr lang="zh-CN" altLang="en-US" sz="2400" dirty="0"/>
              <a:t> </a:t>
            </a:r>
            <a:r>
              <a:rPr lang="en-US" altLang="zh-CN" sz="2400" dirty="0"/>
              <a:t>the</a:t>
            </a:r>
            <a:r>
              <a:rPr lang="zh-CN" altLang="en-US" sz="2400" dirty="0"/>
              <a:t> </a:t>
            </a:r>
            <a:r>
              <a:rPr lang="en-US" altLang="zh-CN" sz="2400" dirty="0"/>
              <a:t>second</a:t>
            </a:r>
            <a:r>
              <a:rPr lang="zh-CN" altLang="en-US" sz="2400" dirty="0"/>
              <a:t> </a:t>
            </a:r>
            <a:r>
              <a:rPr lang="en-US" altLang="zh-CN" sz="2400" dirty="0"/>
              <a:t>phase</a:t>
            </a:r>
            <a:r>
              <a:rPr lang="zh-CN" altLang="en-US" sz="2400" dirty="0"/>
              <a:t> </a:t>
            </a:r>
            <a:r>
              <a:rPr lang="en-US" altLang="zh-CN" sz="2400" dirty="0"/>
              <a:t>pinpoints</a:t>
            </a:r>
            <a:r>
              <a:rPr lang="zh-CN" altLang="en-US" sz="2400" dirty="0"/>
              <a:t> </a:t>
            </a:r>
            <a:r>
              <a:rPr lang="en-US" altLang="zh-CN" sz="2400" dirty="0"/>
              <a:t>the</a:t>
            </a:r>
            <a:r>
              <a:rPr lang="zh-CN" altLang="en-US" sz="2400" dirty="0"/>
              <a:t> </a:t>
            </a:r>
            <a:r>
              <a:rPr lang="en-US" altLang="zh-CN" sz="2400" dirty="0"/>
              <a:t>root</a:t>
            </a:r>
            <a:r>
              <a:rPr lang="zh-CN" altLang="en-US" sz="2400" dirty="0"/>
              <a:t> </a:t>
            </a:r>
            <a:r>
              <a:rPr lang="en-US" altLang="zh-CN" sz="2400" dirty="0"/>
              <a:t>cause</a:t>
            </a:r>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11</a:t>
            </a:fld>
            <a:endParaRPr kumimoji="1" lang="zh-CN" altLang="en-US" dirty="0"/>
          </a:p>
        </p:txBody>
      </p:sp>
      <p:sp>
        <p:nvSpPr>
          <p:cNvPr id="3" name="标题 1">
            <a:extLst>
              <a:ext uri="{FF2B5EF4-FFF2-40B4-BE49-F238E27FC236}">
                <a16:creationId xmlns:a16="http://schemas.microsoft.com/office/drawing/2014/main" id="{62462F9B-35EB-2BD7-4E2B-3E9F227F82B2}"/>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 Root Cause</a:t>
            </a:r>
            <a:r>
              <a:rPr lang="zh-CN" altLang="en-US" sz="4000" b="1" dirty="0"/>
              <a:t> </a:t>
            </a:r>
            <a:r>
              <a:rPr lang="en-US" altLang="zh-CN" sz="4000" b="1" dirty="0"/>
              <a:t>Analysis</a:t>
            </a:r>
            <a:r>
              <a:rPr lang="zh-CN" altLang="en-US" sz="4000" b="1" dirty="0"/>
              <a:t> </a:t>
            </a:r>
          </a:p>
        </p:txBody>
      </p:sp>
      <p:grpSp>
        <p:nvGrpSpPr>
          <p:cNvPr id="90" name="Group 89">
            <a:extLst>
              <a:ext uri="{FF2B5EF4-FFF2-40B4-BE49-F238E27FC236}">
                <a16:creationId xmlns:a16="http://schemas.microsoft.com/office/drawing/2014/main" id="{0535AE44-AD3A-049F-ACA8-79A899A6F41D}"/>
              </a:ext>
            </a:extLst>
          </p:cNvPr>
          <p:cNvGrpSpPr/>
          <p:nvPr/>
        </p:nvGrpSpPr>
        <p:grpSpPr>
          <a:xfrm>
            <a:off x="750673" y="2993472"/>
            <a:ext cx="7675650" cy="3646692"/>
            <a:chOff x="845673" y="3171020"/>
            <a:chExt cx="7675650" cy="3646692"/>
          </a:xfrm>
        </p:grpSpPr>
        <p:grpSp>
          <p:nvGrpSpPr>
            <p:cNvPr id="42" name="Group 41">
              <a:extLst>
                <a:ext uri="{FF2B5EF4-FFF2-40B4-BE49-F238E27FC236}">
                  <a16:creationId xmlns:a16="http://schemas.microsoft.com/office/drawing/2014/main" id="{4A7DA484-094F-F2DE-FCD2-BC9FB6A8EA0D}"/>
                </a:ext>
              </a:extLst>
            </p:cNvPr>
            <p:cNvGrpSpPr/>
            <p:nvPr/>
          </p:nvGrpSpPr>
          <p:grpSpPr>
            <a:xfrm>
              <a:off x="916127" y="3171020"/>
              <a:ext cx="7311746" cy="3235439"/>
              <a:chOff x="789276" y="2392849"/>
              <a:chExt cx="7311746" cy="3235439"/>
            </a:xfrm>
          </p:grpSpPr>
          <p:grpSp>
            <p:nvGrpSpPr>
              <p:cNvPr id="43" name="Group 42">
                <a:extLst>
                  <a:ext uri="{FF2B5EF4-FFF2-40B4-BE49-F238E27FC236}">
                    <a16:creationId xmlns:a16="http://schemas.microsoft.com/office/drawing/2014/main" id="{1973FAAA-5797-21E0-1517-6037C2910201}"/>
                  </a:ext>
                </a:extLst>
              </p:cNvPr>
              <p:cNvGrpSpPr/>
              <p:nvPr/>
            </p:nvGrpSpPr>
            <p:grpSpPr>
              <a:xfrm>
                <a:off x="789276" y="4790743"/>
                <a:ext cx="3427683" cy="837545"/>
                <a:chOff x="620768" y="5074523"/>
                <a:chExt cx="3427683" cy="837545"/>
              </a:xfrm>
            </p:grpSpPr>
            <p:pic>
              <p:nvPicPr>
                <p:cNvPr id="58" name="Picture 2" descr="Android mobile phone smartphone - Electronic devices &amp; hardware Icons">
                  <a:extLst>
                    <a:ext uri="{FF2B5EF4-FFF2-40B4-BE49-F238E27FC236}">
                      <a16:creationId xmlns:a16="http://schemas.microsoft.com/office/drawing/2014/main" id="{035DD252-3CEC-D039-F670-6F4331902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68" y="5074525"/>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ndroid mobile phone smartphone - Electronic devices &amp; hardware Icons">
                  <a:extLst>
                    <a:ext uri="{FF2B5EF4-FFF2-40B4-BE49-F238E27FC236}">
                      <a16:creationId xmlns:a16="http://schemas.microsoft.com/office/drawing/2014/main" id="{A6F24939-2F93-52FB-B2E0-B7ABB2367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173" y="5074524"/>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Android mobile phone smartphone - Electronic devices &amp; hardware Icons">
                  <a:extLst>
                    <a:ext uri="{FF2B5EF4-FFF2-40B4-BE49-F238E27FC236}">
                      <a16:creationId xmlns:a16="http://schemas.microsoft.com/office/drawing/2014/main" id="{C52A3637-EB1F-6547-C39A-E7949400B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503" y="5074523"/>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Android mobile phone smartphone - Electronic devices &amp; hardware Icons">
                  <a:extLst>
                    <a:ext uri="{FF2B5EF4-FFF2-40B4-BE49-F238E27FC236}">
                      <a16:creationId xmlns:a16="http://schemas.microsoft.com/office/drawing/2014/main" id="{4C333611-B016-4E75-32A0-A98F2CCC3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908" y="5074523"/>
                  <a:ext cx="837543" cy="83754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F7AA7AF9-1B90-6DC5-0220-5877D580382C}"/>
                    </a:ext>
                  </a:extLst>
                </p:cNvPr>
                <p:cNvSpPr txBox="1"/>
                <p:nvPr/>
              </p:nvSpPr>
              <p:spPr>
                <a:xfrm>
                  <a:off x="2069152" y="5308628"/>
                  <a:ext cx="530915" cy="369332"/>
                </a:xfrm>
                <a:prstGeom prst="rect">
                  <a:avLst/>
                </a:prstGeom>
                <a:noFill/>
              </p:spPr>
              <p:txBody>
                <a:bodyPr wrap="none" rtlCol="0">
                  <a:spAutoFit/>
                </a:bodyPr>
                <a:lstStyle/>
                <a:p>
                  <a:r>
                    <a:rPr lang="en-US" altLang="zh-CN" dirty="0"/>
                    <a:t>......</a:t>
                  </a:r>
                  <a:endParaRPr lang="en-CN" dirty="0"/>
                </a:p>
              </p:txBody>
            </p:sp>
          </p:grpSp>
          <p:sp>
            <p:nvSpPr>
              <p:cNvPr id="44" name="Down Arrow 43">
                <a:extLst>
                  <a:ext uri="{FF2B5EF4-FFF2-40B4-BE49-F238E27FC236}">
                    <a16:creationId xmlns:a16="http://schemas.microsoft.com/office/drawing/2014/main" id="{30901B13-44AB-307F-177E-1341BB1283F9}"/>
                  </a:ext>
                </a:extLst>
              </p:cNvPr>
              <p:cNvSpPr/>
              <p:nvPr/>
            </p:nvSpPr>
            <p:spPr>
              <a:xfrm rot="10800000">
                <a:off x="2436144" y="4050301"/>
                <a:ext cx="102971" cy="646331"/>
              </a:xfrm>
              <a:prstGeom prst="downArrow">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45" name="Picture 44">
                <a:extLst>
                  <a:ext uri="{FF2B5EF4-FFF2-40B4-BE49-F238E27FC236}">
                    <a16:creationId xmlns:a16="http://schemas.microsoft.com/office/drawing/2014/main" id="{F5B0AC8A-6FEC-212E-FB44-B8BF1CFC3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476" y="2392849"/>
                <a:ext cx="2069143" cy="1632324"/>
              </a:xfrm>
              <a:prstGeom prst="rect">
                <a:avLst/>
              </a:prstGeom>
            </p:spPr>
          </p:pic>
          <p:grpSp>
            <p:nvGrpSpPr>
              <p:cNvPr id="46" name="Group 45">
                <a:extLst>
                  <a:ext uri="{FF2B5EF4-FFF2-40B4-BE49-F238E27FC236}">
                    <a16:creationId xmlns:a16="http://schemas.microsoft.com/office/drawing/2014/main" id="{5397A681-BD57-09A9-9DF0-FF2EB9C7FD5C}"/>
                  </a:ext>
                </a:extLst>
              </p:cNvPr>
              <p:cNvGrpSpPr/>
              <p:nvPr/>
            </p:nvGrpSpPr>
            <p:grpSpPr>
              <a:xfrm>
                <a:off x="4673339" y="4790743"/>
                <a:ext cx="3427683" cy="837545"/>
                <a:chOff x="620768" y="5074523"/>
                <a:chExt cx="3427683" cy="837545"/>
              </a:xfrm>
            </p:grpSpPr>
            <p:pic>
              <p:nvPicPr>
                <p:cNvPr id="53" name="Picture 2" descr="Android mobile phone smartphone - Electronic devices &amp; hardware Icons">
                  <a:extLst>
                    <a:ext uri="{FF2B5EF4-FFF2-40B4-BE49-F238E27FC236}">
                      <a16:creationId xmlns:a16="http://schemas.microsoft.com/office/drawing/2014/main" id="{8F55FE62-E35C-B7C6-7D6E-1393330E6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68" y="5074525"/>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ndroid mobile phone smartphone - Electronic devices &amp; hardware Icons">
                  <a:extLst>
                    <a:ext uri="{FF2B5EF4-FFF2-40B4-BE49-F238E27FC236}">
                      <a16:creationId xmlns:a16="http://schemas.microsoft.com/office/drawing/2014/main" id="{8ADC94C7-315F-EBFD-ADA8-E05CA0142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173" y="5074524"/>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ndroid mobile phone smartphone - Electronic devices &amp; hardware Icons">
                  <a:extLst>
                    <a:ext uri="{FF2B5EF4-FFF2-40B4-BE49-F238E27FC236}">
                      <a16:creationId xmlns:a16="http://schemas.microsoft.com/office/drawing/2014/main" id="{873489CF-DCD7-8D0F-CC3D-B3FAEB5DD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503" y="5074523"/>
                  <a:ext cx="837543" cy="8375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Android mobile phone smartphone - Electronic devices &amp; hardware Icons">
                  <a:extLst>
                    <a:ext uri="{FF2B5EF4-FFF2-40B4-BE49-F238E27FC236}">
                      <a16:creationId xmlns:a16="http://schemas.microsoft.com/office/drawing/2014/main" id="{C0B01730-B84D-F305-4E16-59D9443C4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908" y="5074523"/>
                  <a:ext cx="837543" cy="8375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58BCEDA-3804-00D0-28C4-92049101A78B}"/>
                    </a:ext>
                  </a:extLst>
                </p:cNvPr>
                <p:cNvSpPr txBox="1"/>
                <p:nvPr/>
              </p:nvSpPr>
              <p:spPr>
                <a:xfrm>
                  <a:off x="2069152" y="5308628"/>
                  <a:ext cx="530915" cy="369332"/>
                </a:xfrm>
                <a:prstGeom prst="rect">
                  <a:avLst/>
                </a:prstGeom>
                <a:noFill/>
              </p:spPr>
              <p:txBody>
                <a:bodyPr wrap="none" rtlCol="0">
                  <a:spAutoFit/>
                </a:bodyPr>
                <a:lstStyle/>
                <a:p>
                  <a:r>
                    <a:rPr lang="en-US" altLang="zh-CN" dirty="0"/>
                    <a:t>......</a:t>
                  </a:r>
                  <a:endParaRPr lang="en-CN" dirty="0"/>
                </a:p>
              </p:txBody>
            </p:sp>
          </p:grpSp>
          <p:pic>
            <p:nvPicPr>
              <p:cNvPr id="47" name="Picture 46">
                <a:extLst>
                  <a:ext uri="{FF2B5EF4-FFF2-40B4-BE49-F238E27FC236}">
                    <a16:creationId xmlns:a16="http://schemas.microsoft.com/office/drawing/2014/main" id="{6597D96D-215D-D1F4-C99C-EE7D8752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763" y="2467025"/>
                <a:ext cx="1852708" cy="1460185"/>
              </a:xfrm>
              <a:prstGeom prst="rect">
                <a:avLst/>
              </a:prstGeom>
            </p:spPr>
          </p:pic>
          <p:sp>
            <p:nvSpPr>
              <p:cNvPr id="48" name="Down Arrow 47">
                <a:extLst>
                  <a:ext uri="{FF2B5EF4-FFF2-40B4-BE49-F238E27FC236}">
                    <a16:creationId xmlns:a16="http://schemas.microsoft.com/office/drawing/2014/main" id="{F0F34680-B513-0A29-8B8B-3E9ED38815C8}"/>
                  </a:ext>
                </a:extLst>
              </p:cNvPr>
              <p:cNvSpPr/>
              <p:nvPr/>
            </p:nvSpPr>
            <p:spPr>
              <a:xfrm rot="16200000">
                <a:off x="4346791" y="2691097"/>
                <a:ext cx="122173" cy="1134213"/>
              </a:xfrm>
              <a:prstGeom prst="downArrow">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9" name="Down Arrow 48">
                <a:extLst>
                  <a:ext uri="{FF2B5EF4-FFF2-40B4-BE49-F238E27FC236}">
                    <a16:creationId xmlns:a16="http://schemas.microsoft.com/office/drawing/2014/main" id="{180F8167-4EE5-D273-D745-23F5C2E2D2A0}"/>
                  </a:ext>
                </a:extLst>
              </p:cNvPr>
              <p:cNvSpPr/>
              <p:nvPr/>
            </p:nvSpPr>
            <p:spPr>
              <a:xfrm>
                <a:off x="6335694" y="4072436"/>
                <a:ext cx="102971" cy="646331"/>
              </a:xfrm>
              <a:prstGeom prst="downArrow">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0" name="TextBox 49">
                <a:extLst>
                  <a:ext uri="{FF2B5EF4-FFF2-40B4-BE49-F238E27FC236}">
                    <a16:creationId xmlns:a16="http://schemas.microsoft.com/office/drawing/2014/main" id="{CB74F0F3-6E88-6C60-03D0-C020DE7B87CD}"/>
                  </a:ext>
                </a:extLst>
              </p:cNvPr>
              <p:cNvSpPr txBox="1"/>
              <p:nvPr/>
            </p:nvSpPr>
            <p:spPr>
              <a:xfrm>
                <a:off x="1614213" y="4187304"/>
                <a:ext cx="1491114" cy="369332"/>
              </a:xfrm>
              <a:prstGeom prst="rect">
                <a:avLst/>
              </a:prstGeom>
              <a:noFill/>
            </p:spPr>
            <p:txBody>
              <a:bodyPr wrap="none" rtlCol="0">
                <a:spAutoFit/>
              </a:bodyPr>
              <a:lstStyle/>
              <a:p>
                <a:r>
                  <a:rPr lang="en-CN" dirty="0"/>
                  <a:t>Upload</a:t>
                </a:r>
                <a:r>
                  <a:rPr lang="zh-CN" altLang="en-US" dirty="0"/>
                  <a:t>    </a:t>
                </a:r>
                <a:r>
                  <a:rPr lang="en-US" altLang="zh-CN" dirty="0"/>
                  <a:t>Logs</a:t>
                </a:r>
                <a:endParaRPr lang="en-CN" dirty="0"/>
              </a:p>
            </p:txBody>
          </p:sp>
          <p:sp>
            <p:nvSpPr>
              <p:cNvPr id="51" name="TextBox 50">
                <a:extLst>
                  <a:ext uri="{FF2B5EF4-FFF2-40B4-BE49-F238E27FC236}">
                    <a16:creationId xmlns:a16="http://schemas.microsoft.com/office/drawing/2014/main" id="{7D276804-94E7-14C4-4978-ACA472E7C80F}"/>
                  </a:ext>
                </a:extLst>
              </p:cNvPr>
              <p:cNvSpPr txBox="1"/>
              <p:nvPr/>
            </p:nvSpPr>
            <p:spPr>
              <a:xfrm>
                <a:off x="5176142" y="4187304"/>
                <a:ext cx="2341860" cy="369332"/>
              </a:xfrm>
              <a:prstGeom prst="rect">
                <a:avLst/>
              </a:prstGeom>
              <a:noFill/>
            </p:spPr>
            <p:txBody>
              <a:bodyPr wrap="none" rtlCol="0">
                <a:spAutoFit/>
              </a:bodyPr>
              <a:lstStyle/>
              <a:p>
                <a:r>
                  <a:rPr lang="en-CN" altLang="zh-CN" dirty="0"/>
                  <a:t>Reproduce</a:t>
                </a:r>
                <a:r>
                  <a:rPr lang="zh-CN" altLang="en-US" dirty="0"/>
                  <a:t>    </a:t>
                </a:r>
                <a:r>
                  <a:rPr lang="en-US" altLang="zh-CN" dirty="0"/>
                  <a:t>&amp;</a:t>
                </a:r>
                <a:r>
                  <a:rPr lang="zh-CN" altLang="en-US" dirty="0"/>
                  <a:t> </a:t>
                </a:r>
                <a:r>
                  <a:rPr lang="en-US" altLang="zh-CN" dirty="0"/>
                  <a:t>Analyze</a:t>
                </a:r>
                <a:endParaRPr lang="en-CN" dirty="0"/>
              </a:p>
            </p:txBody>
          </p:sp>
          <p:sp>
            <p:nvSpPr>
              <p:cNvPr id="52" name="TextBox 51">
                <a:extLst>
                  <a:ext uri="{FF2B5EF4-FFF2-40B4-BE49-F238E27FC236}">
                    <a16:creationId xmlns:a16="http://schemas.microsoft.com/office/drawing/2014/main" id="{F91B0EA7-E369-F3A7-48F2-8FE534B27DB5}"/>
                  </a:ext>
                </a:extLst>
              </p:cNvPr>
              <p:cNvSpPr txBox="1"/>
              <p:nvPr/>
            </p:nvSpPr>
            <p:spPr>
              <a:xfrm>
                <a:off x="3933997" y="2761780"/>
                <a:ext cx="947760" cy="880369"/>
              </a:xfrm>
              <a:prstGeom prst="rect">
                <a:avLst/>
              </a:prstGeom>
              <a:noFill/>
            </p:spPr>
            <p:txBody>
              <a:bodyPr wrap="none" rtlCol="0">
                <a:spAutoFit/>
              </a:bodyPr>
              <a:lstStyle/>
              <a:p>
                <a:pPr>
                  <a:lnSpc>
                    <a:spcPct val="150000"/>
                  </a:lnSpc>
                </a:pPr>
                <a:r>
                  <a:rPr lang="en-CN" altLang="zh-CN" dirty="0"/>
                  <a:t>Provide</a:t>
                </a:r>
                <a:r>
                  <a:rPr lang="zh-CN" altLang="en-US" dirty="0"/>
                  <a:t> </a:t>
                </a:r>
                <a:endParaRPr lang="en-US" altLang="zh-CN" dirty="0"/>
              </a:p>
              <a:p>
                <a:pPr>
                  <a:lnSpc>
                    <a:spcPct val="150000"/>
                  </a:lnSpc>
                </a:pPr>
                <a:r>
                  <a:rPr lang="en-US" altLang="zh-CN" dirty="0"/>
                  <a:t>Insights</a:t>
                </a:r>
                <a:endParaRPr lang="en-CN" dirty="0"/>
              </a:p>
            </p:txBody>
          </p:sp>
        </p:grpSp>
        <p:cxnSp>
          <p:nvCxnSpPr>
            <p:cNvPr id="64" name="Straight Connector 63">
              <a:extLst>
                <a:ext uri="{FF2B5EF4-FFF2-40B4-BE49-F238E27FC236}">
                  <a16:creationId xmlns:a16="http://schemas.microsoft.com/office/drawing/2014/main" id="{FFAD46B7-5ADA-7D79-D4D9-ADDB9365483D}"/>
                </a:ext>
              </a:extLst>
            </p:cNvPr>
            <p:cNvCxnSpPr>
              <a:cxnSpLocks/>
            </p:cNvCxnSpPr>
            <p:nvPr/>
          </p:nvCxnSpPr>
          <p:spPr>
            <a:xfrm flipH="1">
              <a:off x="4571821" y="4613945"/>
              <a:ext cx="11223" cy="210753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3815BAA-16E5-C1D9-D00B-BDB290563A59}"/>
                </a:ext>
              </a:extLst>
            </p:cNvPr>
            <p:cNvSpPr txBox="1"/>
            <p:nvPr/>
          </p:nvSpPr>
          <p:spPr>
            <a:xfrm>
              <a:off x="845673" y="6406455"/>
              <a:ext cx="3559949" cy="400110"/>
            </a:xfrm>
            <a:prstGeom prst="rect">
              <a:avLst/>
            </a:prstGeom>
            <a:noFill/>
          </p:spPr>
          <p:txBody>
            <a:bodyPr wrap="none" rtlCol="0">
              <a:spAutoFit/>
            </a:bodyPr>
            <a:lstStyle/>
            <a:p>
              <a:r>
                <a:rPr lang="en-CN" sz="2000" dirty="0">
                  <a:solidFill>
                    <a:srgbClr val="7030A0"/>
                  </a:solidFill>
                </a:rPr>
                <a:t>Online</a:t>
              </a:r>
              <a:r>
                <a:rPr lang="zh-CN" altLang="en-US" sz="2000" dirty="0">
                  <a:solidFill>
                    <a:srgbClr val="7030A0"/>
                  </a:solidFill>
                </a:rPr>
                <a:t> </a:t>
              </a:r>
              <a:r>
                <a:rPr lang="en-US" altLang="zh-CN" sz="2000" dirty="0">
                  <a:solidFill>
                    <a:srgbClr val="7030A0"/>
                  </a:solidFill>
                </a:rPr>
                <a:t>Macro Statistical</a:t>
              </a:r>
              <a:r>
                <a:rPr lang="zh-CN" altLang="en-US" sz="2000" dirty="0">
                  <a:solidFill>
                    <a:srgbClr val="7030A0"/>
                  </a:solidFill>
                </a:rPr>
                <a:t> </a:t>
              </a:r>
              <a:r>
                <a:rPr lang="en-US" altLang="zh-CN" sz="2000" dirty="0">
                  <a:solidFill>
                    <a:srgbClr val="7030A0"/>
                  </a:solidFill>
                </a:rPr>
                <a:t>Analysis</a:t>
              </a:r>
              <a:endParaRPr lang="en-CN" sz="2000" dirty="0">
                <a:solidFill>
                  <a:srgbClr val="7030A0"/>
                </a:solidFill>
              </a:endParaRPr>
            </a:p>
          </p:txBody>
        </p:sp>
        <p:sp>
          <p:nvSpPr>
            <p:cNvPr id="89" name="TextBox 88">
              <a:extLst>
                <a:ext uri="{FF2B5EF4-FFF2-40B4-BE49-F238E27FC236}">
                  <a16:creationId xmlns:a16="http://schemas.microsoft.com/office/drawing/2014/main" id="{6BE5EB6B-89A2-88F3-8358-D18578B3B665}"/>
                </a:ext>
              </a:extLst>
            </p:cNvPr>
            <p:cNvSpPr txBox="1"/>
            <p:nvPr/>
          </p:nvSpPr>
          <p:spPr>
            <a:xfrm>
              <a:off x="4596787" y="6417602"/>
              <a:ext cx="3924536" cy="400110"/>
            </a:xfrm>
            <a:prstGeom prst="rect">
              <a:avLst/>
            </a:prstGeom>
            <a:noFill/>
          </p:spPr>
          <p:txBody>
            <a:bodyPr wrap="none" rtlCol="0">
              <a:spAutoFit/>
            </a:bodyPr>
            <a:lstStyle/>
            <a:p>
              <a:r>
                <a:rPr lang="en-CN" sz="2000" dirty="0">
                  <a:solidFill>
                    <a:srgbClr val="7030A0"/>
                  </a:solidFill>
                </a:rPr>
                <a:t>Offline</a:t>
              </a:r>
              <a:r>
                <a:rPr lang="zh-CN" altLang="en-US" sz="2000" dirty="0">
                  <a:solidFill>
                    <a:srgbClr val="7030A0"/>
                  </a:solidFill>
                </a:rPr>
                <a:t> </a:t>
              </a:r>
              <a:r>
                <a:rPr lang="en-US" altLang="zh-CN" sz="2000" dirty="0">
                  <a:solidFill>
                    <a:srgbClr val="7030A0"/>
                  </a:solidFill>
                </a:rPr>
                <a:t>Micro Reproduction</a:t>
              </a:r>
              <a:r>
                <a:rPr lang="zh-CN" altLang="en-US" sz="2000" dirty="0">
                  <a:solidFill>
                    <a:srgbClr val="7030A0"/>
                  </a:solidFill>
                </a:rPr>
                <a:t> </a:t>
              </a:r>
              <a:r>
                <a:rPr lang="en-US" altLang="zh-CN" sz="2000" dirty="0">
                  <a:solidFill>
                    <a:srgbClr val="7030A0"/>
                  </a:solidFill>
                </a:rPr>
                <a:t>Analysis</a:t>
              </a:r>
              <a:endParaRPr lang="en-CN" sz="2000" dirty="0">
                <a:solidFill>
                  <a:srgbClr val="7030A0"/>
                </a:solidFill>
              </a:endParaRPr>
            </a:p>
          </p:txBody>
        </p:sp>
      </p:grpSp>
    </p:spTree>
    <p:extLst>
      <p:ext uri="{BB962C8B-B14F-4D97-AF65-F5344CB8AC3E}">
        <p14:creationId xmlns:p14="http://schemas.microsoft.com/office/powerpoint/2010/main" val="868390802"/>
      </p:ext>
    </p:extLst>
  </p:cSld>
  <p:clrMapOvr>
    <a:masterClrMapping/>
  </p:clrMapOvr>
  <p:timing>
    <p:tnLst>
      <p:par>
        <p:cTn id="1" dur="indefinite" restart="never" nodeType="tmRoot">
          <p:childTnLst>
            <p:par>
              <p:cTn id="2"/>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B37B3-5B05-3E37-2E6C-6FA21C00A363}"/>
              </a:ext>
            </a:extLst>
          </p:cNvPr>
          <p:cNvPicPr>
            <a:picLocks noChangeAspect="1"/>
          </p:cNvPicPr>
          <p:nvPr/>
        </p:nvPicPr>
        <p:blipFill>
          <a:blip r:embed="rId3"/>
          <a:stretch>
            <a:fillRect/>
          </a:stretch>
        </p:blipFill>
        <p:spPr>
          <a:xfrm>
            <a:off x="2244391" y="2253320"/>
            <a:ext cx="5242259" cy="2103181"/>
          </a:xfrm>
          <a:prstGeom prst="rect">
            <a:avLst/>
          </a:prstGeom>
        </p:spPr>
      </p:pic>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 Root Causes</a:t>
            </a:r>
            <a:r>
              <a:rPr lang="zh-CN" altLang="en-US" sz="4000" b="1" dirty="0"/>
              <a:t> </a:t>
            </a:r>
            <a:r>
              <a:rPr lang="en-US" altLang="zh-CN" sz="4000" b="1" dirty="0"/>
              <a:t>Analysis</a:t>
            </a:r>
            <a:r>
              <a:rPr lang="zh-CN" altLang="en-US" sz="4000" b="1" dirty="0"/>
              <a:t> </a:t>
            </a:r>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12</a:t>
            </a:fld>
            <a:endParaRPr kumimoji="1" lang="zh-CN" altLang="en-US" dirty="0"/>
          </a:p>
        </p:txBody>
      </p:sp>
      <p:sp>
        <p:nvSpPr>
          <p:cNvPr id="5" name="Rectangle 3">
            <a:extLst>
              <a:ext uri="{FF2B5EF4-FFF2-40B4-BE49-F238E27FC236}">
                <a16:creationId xmlns:a16="http://schemas.microsoft.com/office/drawing/2014/main" id="{75AEE819-53FF-1D51-4975-9975351A8C62}"/>
              </a:ext>
            </a:extLst>
          </p:cNvPr>
          <p:cNvSpPr txBox="1">
            <a:spLocks noChangeArrowheads="1"/>
          </p:cNvSpPr>
          <p:nvPr/>
        </p:nvSpPr>
        <p:spPr>
          <a:xfrm>
            <a:off x="322855" y="1125207"/>
            <a:ext cx="8855558" cy="6463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b="1" dirty="0">
                <a:ea typeface="微软雅黑" panose="020B0503020204020204" pitchFamily="34" charset="-122"/>
              </a:rPr>
              <a:t> Phase 1: Online</a:t>
            </a:r>
            <a:r>
              <a:rPr lang="zh-CN" altLang="en-US" b="1" dirty="0">
                <a:ea typeface="微软雅黑" panose="020B0503020204020204" pitchFamily="34" charset="-122"/>
              </a:rPr>
              <a:t> </a:t>
            </a:r>
            <a:r>
              <a:rPr lang="en-US" altLang="zh-CN" b="1" dirty="0">
                <a:ea typeface="微软雅黑" panose="020B0503020204020204" pitchFamily="34" charset="-122"/>
              </a:rPr>
              <a:t>Macro-level</a:t>
            </a:r>
            <a:r>
              <a:rPr lang="zh-CN" altLang="en-US" b="1" dirty="0">
                <a:ea typeface="微软雅黑" panose="020B0503020204020204" pitchFamily="34" charset="-122"/>
              </a:rPr>
              <a:t> </a:t>
            </a:r>
            <a:r>
              <a:rPr lang="en-US" altLang="zh-CN" b="1" dirty="0">
                <a:ea typeface="微软雅黑" panose="020B0503020204020204" pitchFamily="34" charset="-122"/>
              </a:rPr>
              <a:t>Statistical</a:t>
            </a:r>
            <a:r>
              <a:rPr lang="zh-CN" altLang="en-US" b="1" dirty="0">
                <a:ea typeface="微软雅黑" panose="020B0503020204020204" pitchFamily="34" charset="-122"/>
              </a:rPr>
              <a:t> </a:t>
            </a:r>
            <a:r>
              <a:rPr lang="en-US" altLang="zh-CN" b="1" dirty="0">
                <a:ea typeface="微软雅黑" panose="020B0503020204020204" pitchFamily="34" charset="-122"/>
              </a:rPr>
              <a:t>Analysis</a:t>
            </a:r>
            <a:endParaRPr lang="en-US" altLang="zh-CN" dirty="0"/>
          </a:p>
        </p:txBody>
      </p:sp>
      <p:sp>
        <p:nvSpPr>
          <p:cNvPr id="6" name="TextBox 5">
            <a:extLst>
              <a:ext uri="{FF2B5EF4-FFF2-40B4-BE49-F238E27FC236}">
                <a16:creationId xmlns:a16="http://schemas.microsoft.com/office/drawing/2014/main" id="{4525D70C-A48A-FA63-4D37-C1C32B328ACA}"/>
              </a:ext>
            </a:extLst>
          </p:cNvPr>
          <p:cNvSpPr txBox="1"/>
          <p:nvPr/>
        </p:nvSpPr>
        <p:spPr>
          <a:xfrm>
            <a:off x="577759" y="1503069"/>
            <a:ext cx="8981874" cy="707886"/>
          </a:xfrm>
          <a:prstGeom prst="rect">
            <a:avLst/>
          </a:prstGeom>
          <a:noFill/>
        </p:spPr>
        <p:txBody>
          <a:bodyPr wrap="square">
            <a:spAutoFit/>
          </a:bodyPr>
          <a:lstStyle/>
          <a:p>
            <a:pPr>
              <a:buFont typeface="Wingdings" panose="05000000000000000000" pitchFamily="2" charset="2"/>
              <a:buChar char="p"/>
              <a:defRPr/>
            </a:pPr>
            <a:r>
              <a:rPr lang="en-US" altLang="zh-CN" sz="2000" dirty="0">
                <a:ea typeface="微软雅黑" panose="020B0503020204020204" pitchFamily="34" charset="-122"/>
              </a:rPr>
              <a:t> </a:t>
            </a:r>
            <a:r>
              <a:rPr lang="en-US" altLang="zh-CN" sz="2000" dirty="0"/>
              <a:t>Clustering</a:t>
            </a:r>
            <a:r>
              <a:rPr lang="zh-CN" altLang="en-US" sz="2000" dirty="0"/>
              <a:t> </a:t>
            </a:r>
            <a:r>
              <a:rPr lang="en-US" altLang="zh-CN" sz="2000" dirty="0"/>
              <a:t>results:</a:t>
            </a:r>
            <a:r>
              <a:rPr lang="zh-CN" altLang="en-US" sz="2000" dirty="0"/>
              <a:t> </a:t>
            </a:r>
            <a:r>
              <a:rPr lang="en-US" altLang="zh-CN" sz="2000" dirty="0"/>
              <a:t>long CPU scheduling delay (20.98%),</a:t>
            </a:r>
            <a:r>
              <a:rPr lang="zh-CN" altLang="en-US" sz="2000" dirty="0"/>
              <a:t> </a:t>
            </a:r>
            <a:r>
              <a:rPr lang="en-US" altLang="zh-CN" sz="2000" dirty="0"/>
              <a:t>slow I/O transactions (11.32%),</a:t>
            </a:r>
            <a:r>
              <a:rPr lang="zh-CN" altLang="en-US" sz="2000" dirty="0"/>
              <a:t> </a:t>
            </a:r>
            <a:r>
              <a:rPr lang="en-US" altLang="zh-CN" sz="2000" dirty="0"/>
              <a:t>insufficient memory (26.70%),</a:t>
            </a:r>
            <a:r>
              <a:rPr lang="zh-CN" altLang="en-US" sz="2000" dirty="0"/>
              <a:t> </a:t>
            </a:r>
            <a:r>
              <a:rPr lang="en-US" altLang="zh-CN" sz="2000" dirty="0"/>
              <a:t>and</a:t>
            </a:r>
            <a:r>
              <a:rPr lang="zh-CN" altLang="en-US" sz="2000" dirty="0"/>
              <a:t> </a:t>
            </a:r>
            <a:r>
              <a:rPr lang="en-US" altLang="zh-CN" sz="2000" dirty="0"/>
              <a:t>app-specific defects (41%)</a:t>
            </a:r>
          </a:p>
        </p:txBody>
      </p:sp>
      <p:sp>
        <p:nvSpPr>
          <p:cNvPr id="7" name="Rectangle 3">
            <a:extLst>
              <a:ext uri="{FF2B5EF4-FFF2-40B4-BE49-F238E27FC236}">
                <a16:creationId xmlns:a16="http://schemas.microsoft.com/office/drawing/2014/main" id="{943320AF-BBEB-348D-6975-4370ABE7CB5B}"/>
              </a:ext>
            </a:extLst>
          </p:cNvPr>
          <p:cNvSpPr txBox="1">
            <a:spLocks noChangeArrowheads="1"/>
          </p:cNvSpPr>
          <p:nvPr/>
        </p:nvSpPr>
        <p:spPr>
          <a:xfrm>
            <a:off x="330764" y="4356501"/>
            <a:ext cx="8305236" cy="6463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b="1" dirty="0">
                <a:ea typeface="微软雅黑" panose="020B0503020204020204" pitchFamily="34" charset="-122"/>
              </a:rPr>
              <a:t> </a:t>
            </a:r>
            <a:r>
              <a:rPr lang="en-US" altLang="zh-CN" b="1" dirty="0">
                <a:ea typeface="微软雅黑" panose="020B0503020204020204" pitchFamily="34" charset="-122"/>
              </a:rPr>
              <a:t>Phase 2: Offline</a:t>
            </a:r>
            <a:r>
              <a:rPr lang="zh-CN" altLang="en-US" sz="2800" b="1" dirty="0">
                <a:ea typeface="微软雅黑" panose="020B0503020204020204" pitchFamily="34" charset="-122"/>
              </a:rPr>
              <a:t> </a:t>
            </a:r>
            <a:r>
              <a:rPr lang="en-US" altLang="zh-CN" sz="2800" b="1" dirty="0">
                <a:ea typeface="微软雅黑" panose="020B0503020204020204" pitchFamily="34" charset="-122"/>
              </a:rPr>
              <a:t>Micro-level</a:t>
            </a:r>
            <a:r>
              <a:rPr lang="zh-CN" altLang="en-US" sz="2800" b="1" dirty="0">
                <a:ea typeface="微软雅黑" panose="020B0503020204020204" pitchFamily="34" charset="-122"/>
              </a:rPr>
              <a:t> </a:t>
            </a:r>
            <a:r>
              <a:rPr lang="en-US" altLang="zh-CN" b="1" dirty="0">
                <a:ea typeface="微软雅黑" panose="020B0503020204020204" pitchFamily="34" charset="-122"/>
              </a:rPr>
              <a:t>R</a:t>
            </a:r>
            <a:r>
              <a:rPr lang="en-US" altLang="zh-CN" sz="2800" b="1" dirty="0">
                <a:ea typeface="微软雅黑" panose="020B0503020204020204" pitchFamily="34" charset="-122"/>
              </a:rPr>
              <a:t>eproduction</a:t>
            </a:r>
            <a:r>
              <a:rPr lang="zh-CN" altLang="en-US" sz="2800" b="1" dirty="0">
                <a:ea typeface="微软雅黑" panose="020B0503020204020204" pitchFamily="34" charset="-122"/>
              </a:rPr>
              <a:t> </a:t>
            </a:r>
            <a:r>
              <a:rPr lang="en-US" altLang="zh-CN" sz="2800" b="1" dirty="0">
                <a:ea typeface="微软雅黑" panose="020B0503020204020204" pitchFamily="34" charset="-122"/>
              </a:rPr>
              <a:t>Analysis</a:t>
            </a:r>
            <a:endParaRPr lang="en-US" altLang="zh-CN" sz="2800" dirty="0"/>
          </a:p>
        </p:txBody>
      </p:sp>
      <p:sp>
        <p:nvSpPr>
          <p:cNvPr id="8" name="TextBox 7">
            <a:extLst>
              <a:ext uri="{FF2B5EF4-FFF2-40B4-BE49-F238E27FC236}">
                <a16:creationId xmlns:a16="http://schemas.microsoft.com/office/drawing/2014/main" id="{818B5E3A-F0DD-D507-C490-CC704BFC8414}"/>
              </a:ext>
            </a:extLst>
          </p:cNvPr>
          <p:cNvSpPr txBox="1"/>
          <p:nvPr/>
        </p:nvSpPr>
        <p:spPr>
          <a:xfrm>
            <a:off x="577759" y="4723313"/>
            <a:ext cx="8243386" cy="2246769"/>
          </a:xfrm>
          <a:prstGeom prst="rect">
            <a:avLst/>
          </a:prstGeom>
          <a:noFill/>
        </p:spPr>
        <p:txBody>
          <a:bodyPr wrap="square">
            <a:spAutoFit/>
          </a:bodyPr>
          <a:lstStyle/>
          <a:p>
            <a:pPr marL="342900" indent="-342900" defTabSz="914400">
              <a:buFont typeface="Wingdings" pitchFamily="2" charset="2"/>
              <a:buChar char="p"/>
              <a:defRPr/>
            </a:pPr>
            <a:r>
              <a:rPr lang="en-US" altLang="zh-CN" sz="2000" dirty="0"/>
              <a:t>Define</a:t>
            </a:r>
            <a:r>
              <a:rPr lang="zh-CN" altLang="en-US" sz="2000" dirty="0"/>
              <a:t> </a:t>
            </a:r>
            <a:r>
              <a:rPr lang="en-US" altLang="zh-CN" sz="2000" dirty="0"/>
              <a:t>the</a:t>
            </a:r>
            <a:r>
              <a:rPr lang="zh-CN" altLang="en-US" sz="2000" dirty="0"/>
              <a:t> </a:t>
            </a:r>
            <a:r>
              <a:rPr lang="en-US" altLang="zh-CN" sz="2000" dirty="0"/>
              <a:t>time</a:t>
            </a:r>
            <a:r>
              <a:rPr lang="zh-CN" altLang="en-US" sz="2000" dirty="0"/>
              <a:t> </a:t>
            </a:r>
            <a:r>
              <a:rPr lang="en-US" altLang="zh-CN" sz="2000" dirty="0"/>
              <a:t>window</a:t>
            </a:r>
            <a:r>
              <a:rPr lang="zh-CN" altLang="en-US" sz="2000" dirty="0"/>
              <a:t> </a:t>
            </a:r>
            <a:r>
              <a:rPr lang="en-US" altLang="zh-CN" sz="2000" dirty="0"/>
              <a:t>around</a:t>
            </a:r>
            <a:r>
              <a:rPr lang="zh-CN" altLang="en-US" sz="2000" dirty="0"/>
              <a:t> </a:t>
            </a:r>
            <a:r>
              <a:rPr lang="en-US" altLang="zh-CN" sz="2000" dirty="0"/>
              <a:t>an</a:t>
            </a:r>
            <a:r>
              <a:rPr lang="zh-CN" altLang="en-US" sz="2000" dirty="0"/>
              <a:t> </a:t>
            </a:r>
            <a:r>
              <a:rPr lang="en-US" altLang="zh-CN" sz="2000" dirty="0"/>
              <a:t>SUR</a:t>
            </a:r>
            <a:r>
              <a:rPr lang="zh-CN" altLang="en-US" sz="2000" dirty="0"/>
              <a:t> </a:t>
            </a:r>
            <a:r>
              <a:rPr lang="en-US" altLang="zh-CN" sz="2000" dirty="0"/>
              <a:t>event</a:t>
            </a:r>
            <a:r>
              <a:rPr lang="zh-CN" altLang="en-US" sz="2000" dirty="0"/>
              <a:t> </a:t>
            </a:r>
            <a:r>
              <a:rPr lang="en-US" altLang="zh-CN" sz="2000" dirty="0"/>
              <a:t>(±1s)</a:t>
            </a:r>
          </a:p>
          <a:p>
            <a:pPr marL="342900" indent="-342900" defTabSz="914400">
              <a:buFont typeface="Wingdings" pitchFamily="2" charset="2"/>
              <a:buChar char="p"/>
              <a:defRPr/>
            </a:pPr>
            <a:r>
              <a:rPr lang="en-US" altLang="zh-CN" sz="2000" dirty="0"/>
              <a:t>Quantitatively assess the correlation between the occurrence time of SUR events and the lifespan of low-priority processes</a:t>
            </a:r>
            <a:r>
              <a:rPr lang="zh-CN" altLang="en-US" sz="2000" dirty="0"/>
              <a:t> </a:t>
            </a:r>
            <a:r>
              <a:rPr lang="en-US" altLang="zh-CN" sz="2000" dirty="0"/>
              <a:t>(&gt; 0.91)</a:t>
            </a:r>
          </a:p>
          <a:p>
            <a:pPr marL="342900" indent="-342900" defTabSz="914400">
              <a:buFont typeface="Wingdings" pitchFamily="2" charset="2"/>
              <a:buChar char="p"/>
              <a:defRPr/>
            </a:pPr>
            <a:r>
              <a:rPr lang="en-US" altLang="zh-CN" sz="2000" b="1" dirty="0">
                <a:solidFill>
                  <a:srgbClr val="0070C0"/>
                </a:solidFill>
              </a:rPr>
              <a:t>Key</a:t>
            </a:r>
            <a:r>
              <a:rPr lang="zh-CN" altLang="en-US" sz="2000" b="1" dirty="0">
                <a:solidFill>
                  <a:srgbClr val="0070C0"/>
                </a:solidFill>
              </a:rPr>
              <a:t> </a:t>
            </a:r>
            <a:r>
              <a:rPr lang="en-US" altLang="zh-CN" sz="2000" b="1" dirty="0">
                <a:solidFill>
                  <a:srgbClr val="0070C0"/>
                </a:solidFill>
              </a:rPr>
              <a:t>insight</a:t>
            </a:r>
            <a:r>
              <a:rPr lang="en-US" altLang="zh-CN" sz="2000" dirty="0">
                <a:solidFill>
                  <a:srgbClr val="0070C0"/>
                </a:solidFill>
              </a:rPr>
              <a:t>:</a:t>
            </a:r>
            <a:r>
              <a:rPr lang="zh-CN" altLang="en-US" sz="2000" dirty="0">
                <a:solidFill>
                  <a:srgbClr val="0070C0"/>
                </a:solidFill>
              </a:rPr>
              <a:t> </a:t>
            </a:r>
            <a:r>
              <a:rPr lang="en-US" altLang="zh-CN" sz="2000" dirty="0">
                <a:solidFill>
                  <a:srgbClr val="0070C0"/>
                </a:solidFill>
              </a:rPr>
              <a:t>The persistent survival of numerous low-priority processes of </a:t>
            </a:r>
            <a:r>
              <a:rPr lang="en-US" altLang="zh-CN" sz="2000" b="1" dirty="0">
                <a:solidFill>
                  <a:srgbClr val="0070C0"/>
                </a:solidFill>
              </a:rPr>
              <a:t>hogging apps</a:t>
            </a:r>
            <a:r>
              <a:rPr lang="zh-CN" altLang="en-US" sz="2000" b="1" dirty="0">
                <a:solidFill>
                  <a:srgbClr val="0070C0"/>
                </a:solidFill>
              </a:rPr>
              <a:t> </a:t>
            </a:r>
            <a:r>
              <a:rPr lang="en-US" altLang="zh-CN" sz="2000" dirty="0">
                <a:solidFill>
                  <a:srgbClr val="0070C0"/>
                </a:solidFill>
              </a:rPr>
              <a:t>leads</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system</a:t>
            </a:r>
            <a:r>
              <a:rPr lang="zh-CN" altLang="en-US" sz="2000" dirty="0">
                <a:solidFill>
                  <a:srgbClr val="0070C0"/>
                </a:solidFill>
              </a:rPr>
              <a:t> </a:t>
            </a:r>
            <a:r>
              <a:rPr lang="en-US" altLang="zh-CN" sz="2000" dirty="0">
                <a:solidFill>
                  <a:srgbClr val="0070C0"/>
                </a:solidFill>
              </a:rPr>
              <a:t>resource</a:t>
            </a:r>
            <a:r>
              <a:rPr lang="zh-CN" altLang="en-US" sz="2000" dirty="0">
                <a:solidFill>
                  <a:srgbClr val="0070C0"/>
                </a:solidFill>
              </a:rPr>
              <a:t> </a:t>
            </a:r>
            <a:r>
              <a:rPr lang="en-US" altLang="zh-CN" sz="2000" dirty="0">
                <a:solidFill>
                  <a:srgbClr val="0070C0"/>
                </a:solidFill>
              </a:rPr>
              <a:t>under-provisioning and contention,</a:t>
            </a:r>
            <a:r>
              <a:rPr lang="zh-CN" altLang="en-US" sz="2000" dirty="0">
                <a:solidFill>
                  <a:srgbClr val="0070C0"/>
                </a:solidFill>
              </a:rPr>
              <a:t> </a:t>
            </a:r>
            <a:r>
              <a:rPr lang="en-US" altLang="zh-CN" sz="2000" dirty="0">
                <a:solidFill>
                  <a:srgbClr val="0070C0"/>
                </a:solidFill>
              </a:rPr>
              <a:t>and</a:t>
            </a:r>
            <a:r>
              <a:rPr lang="zh-CN" altLang="en-US" sz="2000" dirty="0">
                <a:solidFill>
                  <a:srgbClr val="0070C0"/>
                </a:solidFill>
              </a:rPr>
              <a:t> </a:t>
            </a:r>
            <a:r>
              <a:rPr lang="en-US" altLang="zh-CN" sz="2000" dirty="0">
                <a:solidFill>
                  <a:srgbClr val="0070C0"/>
                </a:solidFill>
              </a:rPr>
              <a:t>thus</a:t>
            </a:r>
            <a:r>
              <a:rPr lang="zh-CN" altLang="en-US" sz="2000" dirty="0">
                <a:solidFill>
                  <a:srgbClr val="0070C0"/>
                </a:solidFill>
              </a:rPr>
              <a:t> </a:t>
            </a:r>
            <a:r>
              <a:rPr lang="en-US" altLang="zh-CN" sz="2000" dirty="0">
                <a:solidFill>
                  <a:srgbClr val="0070C0"/>
                </a:solidFill>
              </a:rPr>
              <a:t>causes</a:t>
            </a:r>
            <a:r>
              <a:rPr lang="zh-CN" altLang="en-US" sz="2000" dirty="0">
                <a:solidFill>
                  <a:srgbClr val="0070C0"/>
                </a:solidFill>
              </a:rPr>
              <a:t> </a:t>
            </a:r>
            <a:r>
              <a:rPr lang="en-US" altLang="zh-CN" sz="2000" dirty="0">
                <a:solidFill>
                  <a:srgbClr val="0070C0"/>
                </a:solidFill>
              </a:rPr>
              <a:t>SUR</a:t>
            </a:r>
            <a:r>
              <a:rPr lang="zh-CN" altLang="en-US" sz="2000" dirty="0">
                <a:solidFill>
                  <a:srgbClr val="0070C0"/>
                </a:solidFill>
              </a:rPr>
              <a:t> </a:t>
            </a:r>
            <a:r>
              <a:rPr lang="en-US" altLang="zh-CN" sz="2000" dirty="0">
                <a:solidFill>
                  <a:srgbClr val="0070C0"/>
                </a:solidFill>
              </a:rPr>
              <a:t>events</a:t>
            </a:r>
          </a:p>
          <a:p>
            <a:pPr>
              <a:buFont typeface="Wingdings" panose="05000000000000000000" pitchFamily="2" charset="2"/>
              <a:buChar char="p"/>
              <a:defRPr/>
            </a:pPr>
            <a:endParaRPr lang="en-US" altLang="zh-CN" sz="2000" dirty="0"/>
          </a:p>
        </p:txBody>
      </p:sp>
    </p:spTree>
    <p:extLst>
      <p:ext uri="{BB962C8B-B14F-4D97-AF65-F5344CB8AC3E}">
        <p14:creationId xmlns:p14="http://schemas.microsoft.com/office/powerpoint/2010/main" val="1238190890"/>
      </p:ext>
    </p:extLst>
  </p:cSld>
  <p:clrMapOvr>
    <a:masterClrMapping/>
  </p:clrMapOvr>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 Hogging</a:t>
            </a:r>
            <a:r>
              <a:rPr lang="zh-CN" altLang="en-US" sz="4000" b="1" dirty="0"/>
              <a:t> </a:t>
            </a:r>
            <a:r>
              <a:rPr lang="en-US" altLang="zh-CN" sz="4000" b="1" dirty="0"/>
              <a:t>Apps</a:t>
            </a:r>
            <a:r>
              <a:rPr lang="zh-CN" altLang="en-US" sz="4000" b="1" dirty="0"/>
              <a:t> </a:t>
            </a:r>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13</a:t>
            </a:fld>
            <a:endParaRPr kumimoji="1" lang="zh-CN" altLang="en-US" dirty="0"/>
          </a:p>
        </p:txBody>
      </p:sp>
      <p:sp>
        <p:nvSpPr>
          <p:cNvPr id="2" name="Rectangle 3">
            <a:extLst>
              <a:ext uri="{FF2B5EF4-FFF2-40B4-BE49-F238E27FC236}">
                <a16:creationId xmlns:a16="http://schemas.microsoft.com/office/drawing/2014/main" id="{BA41E0DC-5825-D422-5854-3984F25C3B03}"/>
              </a:ext>
            </a:extLst>
          </p:cNvPr>
          <p:cNvSpPr txBox="1">
            <a:spLocks noChangeArrowheads="1"/>
          </p:cNvSpPr>
          <p:nvPr/>
        </p:nvSpPr>
        <p:spPr>
          <a:xfrm>
            <a:off x="322854" y="1217963"/>
            <a:ext cx="8772293" cy="550351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3000" b="1" dirty="0">
                <a:solidFill>
                  <a:srgbClr val="C00000"/>
                </a:solidFill>
                <a:ea typeface="微软雅黑" panose="020B0503020204020204" pitchFamily="34" charset="-122"/>
              </a:rPr>
              <a:t> Major</a:t>
            </a:r>
            <a:r>
              <a:rPr lang="zh-CN" altLang="en-US" sz="3000" b="1" dirty="0">
                <a:solidFill>
                  <a:srgbClr val="C00000"/>
                </a:solidFill>
                <a:ea typeface="微软雅黑" panose="020B0503020204020204" pitchFamily="34" charset="-122"/>
              </a:rPr>
              <a:t> </a:t>
            </a:r>
            <a:r>
              <a:rPr lang="en-US" altLang="zh-CN" sz="3000" b="1" dirty="0">
                <a:solidFill>
                  <a:srgbClr val="C00000"/>
                </a:solidFill>
                <a:ea typeface="微软雅黑" panose="020B0503020204020204" pitchFamily="34" charset="-122"/>
              </a:rPr>
              <a:t>Keep-Alive</a:t>
            </a:r>
            <a:r>
              <a:rPr lang="zh-CN" altLang="en-US" sz="3000" b="1" dirty="0">
                <a:solidFill>
                  <a:srgbClr val="C00000"/>
                </a:solidFill>
                <a:ea typeface="微软雅黑" panose="020B0503020204020204" pitchFamily="34" charset="-122"/>
              </a:rPr>
              <a:t> </a:t>
            </a:r>
            <a:r>
              <a:rPr lang="en-US" altLang="zh-CN" sz="3000" b="1" dirty="0">
                <a:solidFill>
                  <a:srgbClr val="C00000"/>
                </a:solidFill>
                <a:ea typeface="微软雅黑" panose="020B0503020204020204" pitchFamily="34" charset="-122"/>
              </a:rPr>
              <a:t>Patterns</a:t>
            </a:r>
            <a:endParaRPr lang="en-US" altLang="zh-CN" sz="3000" b="1" dirty="0">
              <a:solidFill>
                <a:srgbClr val="C00000"/>
              </a:solidFill>
            </a:endParaRPr>
          </a:p>
          <a:p>
            <a:pPr marL="800100" lvl="2" indent="-342900">
              <a:buFont typeface="Wingdings" pitchFamily="2" charset="2"/>
              <a:buChar char="p"/>
              <a:defRPr/>
            </a:pPr>
            <a:endParaRPr lang="en-US" altLang="zh-CN" sz="2400" dirty="0"/>
          </a:p>
          <a:p>
            <a:pPr marL="457200" lvl="1" indent="0">
              <a:buNone/>
              <a:defRPr/>
            </a:pP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endParaRPr>
          </a:p>
          <a:p>
            <a:pPr marL="457200" lvl="1" indent="0">
              <a:buNone/>
              <a:defRPr/>
            </a:pP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endParaRPr>
          </a:p>
          <a:p>
            <a:pPr marL="457200" lvl="1" indent="0">
              <a:buNone/>
              <a:defRPr/>
            </a:pP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endParaRPr>
          </a:p>
          <a:p>
            <a:pPr>
              <a:buClr>
                <a:srgbClr val="C00000"/>
              </a:buClr>
              <a:buFont typeface="Wingdings" panose="05000000000000000000" pitchFamily="2" charset="2"/>
              <a:buChar char="p"/>
              <a:defRPr/>
            </a:pPr>
            <a:r>
              <a:rPr lang="en-US" altLang="zh-CN" sz="3000" b="1" dirty="0">
                <a:latin typeface="微软雅黑" panose="020B0503020204020204" pitchFamily="34" charset="-122"/>
                <a:ea typeface="微软雅黑" panose="020B0503020204020204" pitchFamily="34" charset="-122"/>
              </a:rPr>
              <a:t> </a:t>
            </a:r>
            <a:r>
              <a:rPr lang="en-US" altLang="zh-CN" sz="3000" b="1" dirty="0">
                <a:solidFill>
                  <a:srgbClr val="C00000"/>
                </a:solidFill>
                <a:ea typeface="微软雅黑" panose="020B0503020204020204" pitchFamily="34" charset="-122"/>
              </a:rPr>
              <a:t>Commercial</a:t>
            </a:r>
            <a:r>
              <a:rPr lang="zh-CN" altLang="en-US" sz="3000" b="1" dirty="0">
                <a:solidFill>
                  <a:srgbClr val="C00000"/>
                </a:solidFill>
                <a:ea typeface="微软雅黑" panose="020B0503020204020204" pitchFamily="34" charset="-122"/>
              </a:rPr>
              <a:t> </a:t>
            </a:r>
            <a:r>
              <a:rPr lang="en-US" altLang="zh-CN" sz="3000" b="1" dirty="0">
                <a:solidFill>
                  <a:srgbClr val="C00000"/>
                </a:solidFill>
                <a:ea typeface="微软雅黑" panose="020B0503020204020204" pitchFamily="34" charset="-122"/>
              </a:rPr>
              <a:t>Motivations</a:t>
            </a:r>
            <a:endParaRPr lang="zh-CN" altLang="en-US" sz="3000" b="1" dirty="0">
              <a:solidFill>
                <a:srgbClr val="C00000"/>
              </a:solidFill>
              <a:ea typeface="微软雅黑" panose="020B0503020204020204" pitchFamily="34" charset="-122"/>
            </a:endParaRPr>
          </a:p>
          <a:p>
            <a:pPr lvl="1">
              <a:buFont typeface="Wingdings" panose="05000000000000000000" pitchFamily="2" charset="2"/>
              <a:buChar char="p"/>
              <a:defRPr/>
            </a:pPr>
            <a:endParaRPr lang="en-US" altLang="zh-CN" sz="1600" dirty="0">
              <a:latin typeface="微软雅黑" panose="020B0503020204020204" pitchFamily="34" charset="-122"/>
              <a:ea typeface="微软雅黑" panose="020B0503020204020204" pitchFamily="34" charset="-122"/>
            </a:endParaRPr>
          </a:p>
        </p:txBody>
      </p:sp>
      <p:sp>
        <p:nvSpPr>
          <p:cNvPr id="6" name="TextBox 14">
            <a:extLst>
              <a:ext uri="{FF2B5EF4-FFF2-40B4-BE49-F238E27FC236}">
                <a16:creationId xmlns:a16="http://schemas.microsoft.com/office/drawing/2014/main" id="{7453598D-0B7C-48E7-AAF8-899405B42E08}"/>
              </a:ext>
            </a:extLst>
          </p:cNvPr>
          <p:cNvSpPr txBox="1"/>
          <p:nvPr/>
        </p:nvSpPr>
        <p:spPr>
          <a:xfrm>
            <a:off x="613098" y="1665991"/>
            <a:ext cx="8208047" cy="1200329"/>
          </a:xfrm>
          <a:prstGeom prst="rect">
            <a:avLst/>
          </a:prstGeom>
          <a:noFill/>
        </p:spPr>
        <p:txBody>
          <a:bodyPr wrap="square">
            <a:spAutoFit/>
          </a:bodyPr>
          <a:lstStyle/>
          <a:p>
            <a:pPr marL="342900" indent="-342900" defTabSz="914400">
              <a:buFont typeface="Wingdings" pitchFamily="2" charset="2"/>
              <a:buChar char="p"/>
              <a:defRPr/>
            </a:pPr>
            <a:r>
              <a:rPr lang="en-US" altLang="zh-CN" sz="2400" dirty="0"/>
              <a:t>Abuse foreground services (e.g., GPS, Audio, Bluetooth, and Network) to deliberately increase their processes’ priorities</a:t>
            </a:r>
          </a:p>
          <a:p>
            <a:pPr marL="342900" indent="-342900" defTabSz="914400">
              <a:buFont typeface="Wingdings" pitchFamily="2" charset="2"/>
              <a:buChar char="p"/>
              <a:defRPr/>
            </a:pPr>
            <a:r>
              <a:rPr lang="en-US" altLang="zh-CN" sz="2400" dirty="0"/>
              <a:t>Conduct dual-process co-awakening via process binding</a:t>
            </a:r>
          </a:p>
        </p:txBody>
      </p:sp>
      <p:sp>
        <p:nvSpPr>
          <p:cNvPr id="7" name="TextBox 14">
            <a:extLst>
              <a:ext uri="{FF2B5EF4-FFF2-40B4-BE49-F238E27FC236}">
                <a16:creationId xmlns:a16="http://schemas.microsoft.com/office/drawing/2014/main" id="{99AA1A5B-2720-4FCA-A108-4FD3BF3D3AC9}"/>
              </a:ext>
            </a:extLst>
          </p:cNvPr>
          <p:cNvSpPr txBox="1"/>
          <p:nvPr/>
        </p:nvSpPr>
        <p:spPr>
          <a:xfrm>
            <a:off x="610891" y="3408657"/>
            <a:ext cx="8208047" cy="3046988"/>
          </a:xfrm>
          <a:prstGeom prst="rect">
            <a:avLst/>
          </a:prstGeom>
          <a:noFill/>
        </p:spPr>
        <p:txBody>
          <a:bodyPr wrap="square">
            <a:spAutoFit/>
          </a:bodyPr>
          <a:lstStyle/>
          <a:p>
            <a:pPr marL="342900" indent="-342900" defTabSz="914400">
              <a:buFont typeface="Wingdings" pitchFamily="2" charset="2"/>
              <a:buChar char="p"/>
              <a:defRPr/>
            </a:pPr>
            <a:r>
              <a:rPr lang="en-US" altLang="zh-CN" sz="2400" dirty="0"/>
              <a:t>User retention &amp; engagement: escalate user retention and engagement rates, and thus potentially boost the revenue</a:t>
            </a:r>
          </a:p>
          <a:p>
            <a:pPr marL="342900" indent="-342900" defTabSz="914400">
              <a:buFont typeface="Wingdings" pitchFamily="2" charset="2"/>
              <a:buChar char="p"/>
              <a:defRPr/>
            </a:pPr>
            <a:r>
              <a:rPr lang="en-US" altLang="zh-CN" sz="2400" dirty="0"/>
              <a:t>In-app advertisements: continually display ads or push notifications to users, thereby generating revenue</a:t>
            </a:r>
          </a:p>
          <a:p>
            <a:pPr marL="342900" indent="-342900" defTabSz="914400">
              <a:buFont typeface="Wingdings" pitchFamily="2" charset="2"/>
              <a:buChar char="p"/>
              <a:defRPr/>
            </a:pPr>
            <a:r>
              <a:rPr lang="en-US" altLang="zh-CN" sz="2400" dirty="0"/>
              <a:t>Data harvesting: continuously collect user data</a:t>
            </a:r>
          </a:p>
          <a:p>
            <a:pPr marL="342900" indent="-342900" defTabSz="914400">
              <a:buFont typeface="Wingdings" pitchFamily="2" charset="2"/>
              <a:buChar char="p"/>
              <a:defRPr/>
            </a:pPr>
            <a:r>
              <a:rPr lang="en-US" altLang="zh-CN" sz="2400" dirty="0"/>
              <a:t>Cross-app awakening: leverage the sustained presence to promote or awaken other apps from the same developer or affiliated partners</a:t>
            </a:r>
          </a:p>
        </p:txBody>
      </p:sp>
    </p:spTree>
    <p:extLst>
      <p:ext uri="{BB962C8B-B14F-4D97-AF65-F5344CB8AC3E}">
        <p14:creationId xmlns:p14="http://schemas.microsoft.com/office/powerpoint/2010/main" val="3069555064"/>
      </p:ext>
    </p:extLst>
  </p:cSld>
  <p:clrMapOvr>
    <a:masterClrMapping/>
  </p:clrMapOvr>
  <p:timing>
    <p:tnLst>
      <p:par>
        <p:cTn id="1" dur="indefinite" restart="never" nodeType="tmRoot">
          <p:childTnLst>
            <p:par>
              <p:cTn id="2"/>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274262" y="305928"/>
            <a:ext cx="8723964" cy="625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4.</a:t>
            </a:r>
            <a:r>
              <a:rPr lang="zh-CN" altLang="en-US" sz="4000" b="1" dirty="0"/>
              <a:t> </a:t>
            </a:r>
            <a:r>
              <a:rPr lang="en-US" altLang="zh-CN" sz="4000" b="1" dirty="0"/>
              <a:t>Rethinking Process Management</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5AEA9D9-9F83-6516-A2E0-E2B55548A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444" y="2970478"/>
            <a:ext cx="3303964" cy="2304221"/>
          </a:xfrm>
          <a:prstGeom prst="rect">
            <a:avLst/>
          </a:prstGeom>
        </p:spPr>
      </p:pic>
      <p:sp>
        <p:nvSpPr>
          <p:cNvPr id="12" name="文本占位符 7">
            <a:extLst>
              <a:ext uri="{FF2B5EF4-FFF2-40B4-BE49-F238E27FC236}">
                <a16:creationId xmlns:a16="http://schemas.microsoft.com/office/drawing/2014/main" id="{7F7538C2-18EC-B2AC-AD25-2A807EE29830}"/>
              </a:ext>
            </a:extLst>
          </p:cNvPr>
          <p:cNvSpPr txBox="1">
            <a:spLocks/>
          </p:cNvSpPr>
          <p:nvPr/>
        </p:nvSpPr>
        <p:spPr>
          <a:xfrm>
            <a:off x="460289" y="1084342"/>
            <a:ext cx="8718124" cy="2260760"/>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dirty="0"/>
              <a:t>Manage the lifecycle of each app process</a:t>
            </a:r>
            <a:r>
              <a:rPr lang="zh-CN" altLang="en-US" sz="2400" dirty="0"/>
              <a:t> </a:t>
            </a:r>
            <a:endParaRPr lang="en-US" altLang="zh-CN" sz="2400" dirty="0"/>
          </a:p>
          <a:p>
            <a:pPr marL="342900" indent="-342900">
              <a:buFont typeface="Wingdings" pitchFamily="2" charset="2"/>
              <a:buChar char="p"/>
            </a:pPr>
            <a:r>
              <a:rPr lang="en-US" altLang="zh-CN" sz="2400" dirty="0"/>
              <a:t>Decide which process(es) should be kept alive or killed when system resources</a:t>
            </a:r>
            <a:r>
              <a:rPr lang="zh-CN" altLang="en-US" sz="2400" dirty="0"/>
              <a:t> </a:t>
            </a:r>
            <a:r>
              <a:rPr lang="en-US" altLang="zh-CN" sz="2400" dirty="0"/>
              <a:t>become constrained</a:t>
            </a:r>
          </a:p>
          <a:p>
            <a:pPr marL="342900" indent="-342900">
              <a:buFont typeface="Wingdings" pitchFamily="2" charset="2"/>
              <a:buChar char="p"/>
            </a:pPr>
            <a:r>
              <a:rPr lang="en-US" altLang="zh-CN" sz="2400" dirty="0"/>
              <a:t>Priority:</a:t>
            </a:r>
            <a:r>
              <a:rPr lang="zh-CN" altLang="en-US" sz="2400" dirty="0"/>
              <a:t> </a:t>
            </a:r>
            <a:r>
              <a:rPr lang="en-US" altLang="zh-CN" sz="2400" dirty="0"/>
              <a:t>Foreground</a:t>
            </a:r>
            <a:r>
              <a:rPr lang="zh-CN" altLang="en-US" sz="2400" dirty="0"/>
              <a:t> </a:t>
            </a:r>
            <a:r>
              <a:rPr lang="en-US" altLang="zh-CN" sz="2400" dirty="0"/>
              <a:t>&gt;</a:t>
            </a:r>
            <a:r>
              <a:rPr lang="zh-CN" altLang="en-US" sz="2400" dirty="0"/>
              <a:t> </a:t>
            </a:r>
            <a:r>
              <a:rPr lang="en-US" altLang="zh-CN" sz="2400" dirty="0"/>
              <a:t>Visible</a:t>
            </a:r>
            <a:r>
              <a:rPr lang="zh-CN" altLang="en-US" sz="2400" dirty="0"/>
              <a:t> </a:t>
            </a:r>
            <a:r>
              <a:rPr lang="en-US" altLang="zh-CN" sz="2400" dirty="0"/>
              <a:t>&gt;</a:t>
            </a:r>
            <a:r>
              <a:rPr lang="zh-CN" altLang="en-US" sz="2400" dirty="0"/>
              <a:t> </a:t>
            </a:r>
            <a:r>
              <a:rPr lang="en-US" altLang="zh-CN" sz="2400" dirty="0"/>
              <a:t>Service</a:t>
            </a:r>
            <a:r>
              <a:rPr lang="zh-CN" altLang="en-US" sz="2400" dirty="0"/>
              <a:t> </a:t>
            </a:r>
            <a:r>
              <a:rPr lang="en-US" altLang="zh-CN" sz="2400" dirty="0"/>
              <a:t>&gt;</a:t>
            </a:r>
            <a:r>
              <a:rPr lang="zh-CN" altLang="en-US" sz="2400" dirty="0"/>
              <a:t> </a:t>
            </a:r>
            <a:r>
              <a:rPr lang="en-US" altLang="zh-CN" sz="2400" dirty="0"/>
              <a:t>Background</a:t>
            </a:r>
            <a:r>
              <a:rPr lang="zh-CN" altLang="en-US" sz="2400" dirty="0"/>
              <a:t> </a:t>
            </a:r>
            <a:r>
              <a:rPr lang="en-US" altLang="zh-CN" sz="2400" dirty="0"/>
              <a:t>&gt;</a:t>
            </a:r>
            <a:r>
              <a:rPr lang="zh-CN" altLang="en-US" sz="2400" dirty="0"/>
              <a:t> </a:t>
            </a:r>
            <a:r>
              <a:rPr lang="en-US" altLang="zh-CN" sz="2400" dirty="0"/>
              <a:t>Empty</a:t>
            </a:r>
          </a:p>
        </p:txBody>
      </p:sp>
      <p:sp>
        <p:nvSpPr>
          <p:cNvPr id="2" name="TextBox 1">
            <a:extLst>
              <a:ext uri="{FF2B5EF4-FFF2-40B4-BE49-F238E27FC236}">
                <a16:creationId xmlns:a16="http://schemas.microsoft.com/office/drawing/2014/main" id="{9C0F4E5B-E9DC-C93A-630A-F3F09FE3B591}"/>
              </a:ext>
            </a:extLst>
          </p:cNvPr>
          <p:cNvSpPr txBox="1"/>
          <p:nvPr/>
        </p:nvSpPr>
        <p:spPr>
          <a:xfrm>
            <a:off x="4463826" y="3615160"/>
            <a:ext cx="3022824" cy="923330"/>
          </a:xfrm>
          <a:prstGeom prst="rect">
            <a:avLst/>
          </a:prstGeom>
          <a:noFill/>
        </p:spPr>
        <p:txBody>
          <a:bodyPr wrap="square">
            <a:spAutoFit/>
          </a:bodyPr>
          <a:lstStyle/>
          <a:p>
            <a:pPr algn="ctr"/>
            <a:r>
              <a:rPr lang="en-US" altLang="zh-CN" dirty="0"/>
              <a:t>The state machine that models the process management in Android</a:t>
            </a:r>
            <a:endParaRPr lang="en-CN" dirty="0"/>
          </a:p>
        </p:txBody>
      </p:sp>
      <p:sp>
        <p:nvSpPr>
          <p:cNvPr id="3" name="文本占位符 7">
            <a:extLst>
              <a:ext uri="{FF2B5EF4-FFF2-40B4-BE49-F238E27FC236}">
                <a16:creationId xmlns:a16="http://schemas.microsoft.com/office/drawing/2014/main" id="{E66768BA-A034-C6DF-F04B-DFEF44902D39}"/>
              </a:ext>
            </a:extLst>
          </p:cNvPr>
          <p:cNvSpPr txBox="1">
            <a:spLocks/>
          </p:cNvSpPr>
          <p:nvPr/>
        </p:nvSpPr>
        <p:spPr>
          <a:xfrm>
            <a:off x="22969" y="5258830"/>
            <a:ext cx="4105863" cy="486050"/>
          </a:xfrm>
          <a:prstGeom prst="rect">
            <a:avLst/>
          </a:prstGeom>
          <a:noFill/>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400" dirty="0"/>
              <a:t>Over-optimistic Assumption</a:t>
            </a:r>
          </a:p>
        </p:txBody>
      </p:sp>
      <p:sp>
        <p:nvSpPr>
          <p:cNvPr id="4" name="圆角矩形 9">
            <a:extLst>
              <a:ext uri="{FF2B5EF4-FFF2-40B4-BE49-F238E27FC236}">
                <a16:creationId xmlns:a16="http://schemas.microsoft.com/office/drawing/2014/main" id="{870CBAC8-0207-E687-2729-D3F26E1B3D33}"/>
              </a:ext>
            </a:extLst>
          </p:cNvPr>
          <p:cNvSpPr/>
          <p:nvPr/>
        </p:nvSpPr>
        <p:spPr>
          <a:xfrm>
            <a:off x="530378" y="5730446"/>
            <a:ext cx="3091047" cy="709630"/>
          </a:xfrm>
          <a:prstGeom prst="roundRect">
            <a:avLst/>
          </a:prstGeom>
          <a:solidFill>
            <a:srgbClr val="EDE2F6"/>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000" dirty="0">
                <a:solidFill>
                  <a:schemeClr val="tx1"/>
                </a:solidFill>
                <a:ea typeface="微软雅黑" panose="020B0503020204020204" pitchFamily="34" charset="-122"/>
              </a:rPr>
              <a:t>Process</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State</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Transition </a:t>
            </a:r>
          </a:p>
          <a:p>
            <a:pPr algn="ctr"/>
            <a:r>
              <a:rPr lang="en-US" altLang="zh-CN" sz="2000" dirty="0">
                <a:solidFill>
                  <a:schemeClr val="tx1"/>
                </a:solidFill>
                <a:ea typeface="微软雅黑" panose="020B0503020204020204" pitchFamily="34" charset="-122"/>
              </a:rPr>
              <a:t>Is Deterministic</a:t>
            </a:r>
          </a:p>
        </p:txBody>
      </p:sp>
      <p:sp>
        <p:nvSpPr>
          <p:cNvPr id="5" name="圆角矩形 9">
            <a:extLst>
              <a:ext uri="{FF2B5EF4-FFF2-40B4-BE49-F238E27FC236}">
                <a16:creationId xmlns:a16="http://schemas.microsoft.com/office/drawing/2014/main" id="{0E0C03C0-08CD-1330-CCF4-A6CFD7E0B7A7}"/>
              </a:ext>
            </a:extLst>
          </p:cNvPr>
          <p:cNvSpPr/>
          <p:nvPr/>
        </p:nvSpPr>
        <p:spPr>
          <a:xfrm>
            <a:off x="4788446" y="5730446"/>
            <a:ext cx="3830066" cy="709631"/>
          </a:xfrm>
          <a:prstGeom prst="roundRect">
            <a:avLst/>
          </a:prstGeom>
          <a:solidFill>
            <a:srgbClr val="CDDEFF"/>
          </a:solid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2000" dirty="0">
                <a:solidFill>
                  <a:schemeClr val="tx1"/>
                </a:solidFill>
                <a:ea typeface="微软雅黑" panose="020B0503020204020204" pitchFamily="34" charset="-122"/>
              </a:rPr>
              <a:t>State</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Transition</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Should</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Consider</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Processes</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Actual</a:t>
            </a:r>
            <a:r>
              <a:rPr lang="zh-CN" altLang="en-US" sz="2000" dirty="0">
                <a:solidFill>
                  <a:schemeClr val="tx1"/>
                </a:solidFill>
                <a:ea typeface="微软雅黑" panose="020B0503020204020204" pitchFamily="34" charset="-122"/>
              </a:rPr>
              <a:t> </a:t>
            </a:r>
            <a:r>
              <a:rPr lang="en-US" altLang="zh-CN" sz="2000" dirty="0">
                <a:solidFill>
                  <a:schemeClr val="tx1"/>
                </a:solidFill>
                <a:ea typeface="微软雅黑" panose="020B0503020204020204" pitchFamily="34" charset="-122"/>
              </a:rPr>
              <a:t>Behaviors</a:t>
            </a:r>
          </a:p>
        </p:txBody>
      </p:sp>
      <p:sp>
        <p:nvSpPr>
          <p:cNvPr id="6" name="箭头: 左右 24">
            <a:extLst>
              <a:ext uri="{FF2B5EF4-FFF2-40B4-BE49-F238E27FC236}">
                <a16:creationId xmlns:a16="http://schemas.microsoft.com/office/drawing/2014/main" id="{3D23FFFD-3F2A-7924-4871-BA0EA4B68B90}"/>
              </a:ext>
            </a:extLst>
          </p:cNvPr>
          <p:cNvSpPr/>
          <p:nvPr/>
        </p:nvSpPr>
        <p:spPr>
          <a:xfrm>
            <a:off x="3750498" y="5839713"/>
            <a:ext cx="941951" cy="491096"/>
          </a:xfrm>
          <a:prstGeom prst="leftRightArrow">
            <a:avLst/>
          </a:prstGeom>
          <a:gradFill flip="none" rotWithShape="1">
            <a:gsLst>
              <a:gs pos="100000">
                <a:srgbClr val="A365D1">
                  <a:lumMod val="100000"/>
                </a:srgbClr>
              </a:gs>
              <a:gs pos="0">
                <a:srgbClr val="71A0FF"/>
              </a:gs>
            </a:gsLst>
            <a:lin ang="1080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9" name="灯片编号占位符 1">
            <a:extLst>
              <a:ext uri="{FF2B5EF4-FFF2-40B4-BE49-F238E27FC236}">
                <a16:creationId xmlns:a16="http://schemas.microsoft.com/office/drawing/2014/main" id="{A4835BA8-5A00-4886-7AA2-1ACBF381D466}"/>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14</a:t>
            </a:fld>
            <a:endParaRPr kumimoji="1" lang="zh-CN" altLang="en-US" dirty="0"/>
          </a:p>
        </p:txBody>
      </p:sp>
      <p:sp>
        <p:nvSpPr>
          <p:cNvPr id="13" name="文本占位符 7">
            <a:extLst>
              <a:ext uri="{FF2B5EF4-FFF2-40B4-BE49-F238E27FC236}">
                <a16:creationId xmlns:a16="http://schemas.microsoft.com/office/drawing/2014/main" id="{348020B2-FA92-C265-0C4C-8427346B29E2}"/>
              </a:ext>
            </a:extLst>
          </p:cNvPr>
          <p:cNvSpPr txBox="1">
            <a:spLocks/>
          </p:cNvSpPr>
          <p:nvPr/>
        </p:nvSpPr>
        <p:spPr>
          <a:xfrm>
            <a:off x="4650548" y="5258830"/>
            <a:ext cx="4105863" cy="486050"/>
          </a:xfrm>
          <a:prstGeom prst="rect">
            <a:avLst/>
          </a:prstGeom>
          <a:noFill/>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400" dirty="0"/>
              <a:t>Real-world Scenario</a:t>
            </a:r>
          </a:p>
        </p:txBody>
      </p:sp>
    </p:spTree>
    <p:extLst>
      <p:ext uri="{BB962C8B-B14F-4D97-AF65-F5344CB8AC3E}">
        <p14:creationId xmlns:p14="http://schemas.microsoft.com/office/powerpoint/2010/main" val="1165855479"/>
      </p:ext>
    </p:extLst>
  </p:cSld>
  <p:clrMapOvr>
    <a:masterClrMapping/>
  </p:clrMapOvr>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4.</a:t>
            </a:r>
            <a:r>
              <a:rPr lang="zh-CN" altLang="en-US" sz="4000" b="1" dirty="0"/>
              <a:t> </a:t>
            </a:r>
            <a:r>
              <a:rPr lang="en-US" altLang="zh-CN" sz="4000" b="1" dirty="0"/>
              <a:t>Remodeling</a:t>
            </a:r>
            <a:r>
              <a:rPr lang="zh-CN" altLang="en-US" sz="4000" b="1" dirty="0"/>
              <a:t> </a:t>
            </a:r>
            <a:r>
              <a:rPr lang="en-US" altLang="zh-CN" sz="4000" b="1" dirty="0"/>
              <a:t>Process</a:t>
            </a:r>
            <a:r>
              <a:rPr lang="zh-CN" altLang="en-US" sz="4000" b="1" dirty="0"/>
              <a:t> </a:t>
            </a:r>
            <a:r>
              <a:rPr lang="en-US" altLang="zh-CN" sz="4000" b="1" dirty="0"/>
              <a:t>Management</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15</a:t>
            </a:fld>
            <a:endParaRPr kumimoji="1" lang="zh-CN" altLang="en-US" dirty="0"/>
          </a:p>
        </p:txBody>
      </p:sp>
      <p:pic>
        <p:nvPicPr>
          <p:cNvPr id="33" name="Picture 32">
            <a:extLst>
              <a:ext uri="{FF2B5EF4-FFF2-40B4-BE49-F238E27FC236}">
                <a16:creationId xmlns:a16="http://schemas.microsoft.com/office/drawing/2014/main" id="{BA101710-413B-F17B-9213-E679FFBFF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449" y="4054172"/>
            <a:ext cx="4310811" cy="2728912"/>
          </a:xfrm>
          <a:prstGeom prst="rect">
            <a:avLst/>
          </a:prstGeom>
        </p:spPr>
      </p:pic>
      <p:pic>
        <p:nvPicPr>
          <p:cNvPr id="34" name="Picture 33">
            <a:extLst>
              <a:ext uri="{FF2B5EF4-FFF2-40B4-BE49-F238E27FC236}">
                <a16:creationId xmlns:a16="http://schemas.microsoft.com/office/drawing/2014/main" id="{E3EBC347-5732-BBF5-1587-A99773CA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094" y="4230431"/>
            <a:ext cx="3338329" cy="2328187"/>
          </a:xfrm>
          <a:prstGeom prst="rect">
            <a:avLst/>
          </a:prstGeom>
        </p:spPr>
      </p:pic>
      <p:sp>
        <p:nvSpPr>
          <p:cNvPr id="35" name="Right Arrow 34">
            <a:extLst>
              <a:ext uri="{FF2B5EF4-FFF2-40B4-BE49-F238E27FC236}">
                <a16:creationId xmlns:a16="http://schemas.microsoft.com/office/drawing/2014/main" id="{EB14EE46-7B47-6C9C-C220-246381C4A54A}"/>
              </a:ext>
            </a:extLst>
          </p:cNvPr>
          <p:cNvSpPr/>
          <p:nvPr/>
        </p:nvSpPr>
        <p:spPr>
          <a:xfrm>
            <a:off x="3406288" y="5260862"/>
            <a:ext cx="407495" cy="315530"/>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7" name="Rectangle 3">
            <a:extLst>
              <a:ext uri="{FF2B5EF4-FFF2-40B4-BE49-F238E27FC236}">
                <a16:creationId xmlns:a16="http://schemas.microsoft.com/office/drawing/2014/main" id="{F5E91AF7-939E-8A77-D0E8-B23E0195B60C}"/>
              </a:ext>
            </a:extLst>
          </p:cNvPr>
          <p:cNvSpPr txBox="1">
            <a:spLocks noChangeArrowheads="1"/>
          </p:cNvSpPr>
          <p:nvPr/>
        </p:nvSpPr>
        <p:spPr>
          <a:xfrm>
            <a:off x="322855" y="1116365"/>
            <a:ext cx="8358007" cy="30914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p"/>
              <a:defRPr/>
            </a:pPr>
            <a:r>
              <a:rPr lang="en-US" altLang="zh-CN" b="1" dirty="0">
                <a:solidFill>
                  <a:srgbClr val="0070C0"/>
                </a:solidFill>
                <a:latin typeface="微软雅黑" panose="020B0503020204020204" pitchFamily="34" charset="-122"/>
                <a:ea typeface="微软雅黑" panose="020B0503020204020204" pitchFamily="34" charset="-122"/>
              </a:rPr>
              <a:t> </a:t>
            </a:r>
            <a:r>
              <a:rPr lang="en-US" altLang="zh-CN" b="1" dirty="0">
                <a:solidFill>
                  <a:srgbClr val="0070C0"/>
                </a:solidFill>
              </a:rPr>
              <a:t>TIHMM-based Process State Modeling</a:t>
            </a:r>
          </a:p>
          <a:p>
            <a:pPr>
              <a:buFont typeface="Wingdings" panose="05000000000000000000" pitchFamily="2" charset="2"/>
              <a:buChar char="p"/>
              <a:defRPr/>
            </a:pPr>
            <a:endParaRPr lang="en-US" altLang="zh-CN" sz="3000" b="1" dirty="0">
              <a:solidFill>
                <a:srgbClr val="0070C0"/>
              </a:solidFill>
              <a:ea typeface="微软雅黑" panose="020B0503020204020204" pitchFamily="34" charset="-122"/>
            </a:endParaRPr>
          </a:p>
          <a:p>
            <a:pPr marL="0" indent="0">
              <a:buNone/>
              <a:defRPr/>
            </a:pPr>
            <a:endParaRPr lang="zh-CN" altLang="en-US" sz="3000" b="1" dirty="0">
              <a:solidFill>
                <a:srgbClr val="0070C0"/>
              </a:solidFill>
              <a:ea typeface="微软雅黑" panose="020B0503020204020204" pitchFamily="34" charset="-122"/>
            </a:endParaRPr>
          </a:p>
          <a:p>
            <a:pPr>
              <a:buFont typeface="Wingdings" panose="05000000000000000000" pitchFamily="2" charset="2"/>
              <a:buChar char="p"/>
              <a:defRPr/>
            </a:pPr>
            <a:r>
              <a:rPr lang="en-US" altLang="zh-CN" b="1" dirty="0">
                <a:solidFill>
                  <a:srgbClr val="0070C0"/>
                </a:solidFill>
                <a:latin typeface="微软雅黑" panose="020B0503020204020204" pitchFamily="34" charset="-122"/>
                <a:ea typeface="微软雅黑" panose="020B0503020204020204" pitchFamily="34" charset="-122"/>
              </a:rPr>
              <a:t> </a:t>
            </a:r>
            <a:r>
              <a:rPr lang="en-US" altLang="zh-CN" b="1" dirty="0" err="1">
                <a:solidFill>
                  <a:srgbClr val="0070C0"/>
                </a:solidFill>
              </a:rPr>
              <a:t>eBPF</a:t>
            </a:r>
            <a:r>
              <a:rPr lang="en-US" altLang="zh-CN" b="1" dirty="0">
                <a:solidFill>
                  <a:srgbClr val="0070C0"/>
                </a:solidFill>
              </a:rPr>
              <a:t>-based Uniform Authentic Sensing</a:t>
            </a:r>
          </a:p>
          <a:p>
            <a:pPr marL="457200" lvl="1" indent="0">
              <a:buNone/>
              <a:defRPr/>
            </a:pPr>
            <a:endParaRPr lang="en-US" altLang="zh-CN" sz="1600" dirty="0">
              <a:latin typeface="微软雅黑" panose="020B0503020204020204" pitchFamily="34" charset="-122"/>
              <a:ea typeface="微软雅黑" panose="020B0503020204020204" pitchFamily="34" charset="-122"/>
            </a:endParaRPr>
          </a:p>
          <a:p>
            <a:pPr lvl="1">
              <a:buFont typeface="Wingdings" panose="05000000000000000000" pitchFamily="2" charset="2"/>
              <a:buChar char="p"/>
              <a:defRPr/>
            </a:pPr>
            <a:endParaRPr lang="en-US" altLang="zh-CN" sz="1600" dirty="0">
              <a:latin typeface="微软雅黑" panose="020B0503020204020204" pitchFamily="34" charset="-122"/>
              <a:ea typeface="微软雅黑" panose="020B0503020204020204" pitchFamily="34" charset="-122"/>
            </a:endParaRPr>
          </a:p>
        </p:txBody>
      </p:sp>
      <p:sp>
        <p:nvSpPr>
          <p:cNvPr id="9" name="TextBox 14">
            <a:extLst>
              <a:ext uri="{FF2B5EF4-FFF2-40B4-BE49-F238E27FC236}">
                <a16:creationId xmlns:a16="http://schemas.microsoft.com/office/drawing/2014/main" id="{E928344A-0B52-47CA-B9FE-8EF58A09EC66}"/>
              </a:ext>
            </a:extLst>
          </p:cNvPr>
          <p:cNvSpPr txBox="1"/>
          <p:nvPr/>
        </p:nvSpPr>
        <p:spPr>
          <a:xfrm>
            <a:off x="613098" y="1564392"/>
            <a:ext cx="8402798" cy="1015663"/>
          </a:xfrm>
          <a:prstGeom prst="rect">
            <a:avLst/>
          </a:prstGeom>
          <a:noFill/>
        </p:spPr>
        <p:txBody>
          <a:bodyPr wrap="square">
            <a:spAutoFit/>
          </a:bodyPr>
          <a:lstStyle/>
          <a:p>
            <a:pPr marL="342900" indent="-342900" defTabSz="914400">
              <a:buFont typeface="Wingdings" pitchFamily="2" charset="2"/>
              <a:buChar char="p"/>
              <a:defRPr/>
            </a:pPr>
            <a:r>
              <a:rPr lang="en-US" altLang="zh-CN" sz="2000" dirty="0"/>
              <a:t>Add new hidden states (“hogging” ) to the original state machine</a:t>
            </a:r>
          </a:p>
          <a:p>
            <a:pPr marL="342900" indent="-342900" defTabSz="914400">
              <a:buFont typeface="Wingdings" pitchFamily="2" charset="2"/>
              <a:buChar char="p"/>
              <a:defRPr/>
            </a:pPr>
            <a:r>
              <a:rPr lang="en-US" altLang="zh-CN" sz="2000" dirty="0"/>
              <a:t>Formalize the process transition as a </a:t>
            </a:r>
            <a:r>
              <a:rPr lang="en-US" altLang="zh-CN" sz="2000" b="1" dirty="0"/>
              <a:t>Time-inhomogeneous Hidden Markov Model (TIHMM)</a:t>
            </a:r>
            <a:r>
              <a:rPr lang="en-US" altLang="zh-CN" sz="2000" dirty="0"/>
              <a:t> transition in a time-sensitive manner</a:t>
            </a:r>
          </a:p>
        </p:txBody>
      </p:sp>
      <p:sp>
        <p:nvSpPr>
          <p:cNvPr id="10" name="TextBox 14">
            <a:extLst>
              <a:ext uri="{FF2B5EF4-FFF2-40B4-BE49-F238E27FC236}">
                <a16:creationId xmlns:a16="http://schemas.microsoft.com/office/drawing/2014/main" id="{58BE57C0-EFF0-4239-A520-7A90E83C21CA}"/>
              </a:ext>
            </a:extLst>
          </p:cNvPr>
          <p:cNvSpPr txBox="1"/>
          <p:nvPr/>
        </p:nvSpPr>
        <p:spPr>
          <a:xfrm>
            <a:off x="615310" y="3095022"/>
            <a:ext cx="8402798" cy="1015663"/>
          </a:xfrm>
          <a:prstGeom prst="rect">
            <a:avLst/>
          </a:prstGeom>
          <a:noFill/>
        </p:spPr>
        <p:txBody>
          <a:bodyPr wrap="square">
            <a:spAutoFit/>
          </a:bodyPr>
          <a:lstStyle/>
          <a:p>
            <a:pPr marL="342900" indent="-342900" defTabSz="914400">
              <a:buFont typeface="Wingdings" pitchFamily="2" charset="2"/>
              <a:buChar char="p"/>
              <a:defRPr/>
            </a:pPr>
            <a:r>
              <a:rPr lang="en-US" altLang="zh-CN" sz="2000" dirty="0"/>
              <a:t>Leverage </a:t>
            </a:r>
            <a:r>
              <a:rPr lang="en-US" altLang="zh-CN" sz="2000" dirty="0" err="1"/>
              <a:t>eBPF</a:t>
            </a:r>
            <a:r>
              <a:rPr lang="en-US" altLang="zh-CN" sz="2000" dirty="0"/>
              <a:t> to sense the real usage of user-perceptible foreground services as </a:t>
            </a:r>
            <a:r>
              <a:rPr lang="en-US" altLang="zh-CN" sz="2000" b="1" dirty="0"/>
              <a:t>observations</a:t>
            </a:r>
            <a:r>
              <a:rPr lang="en-US" altLang="zh-CN" sz="2000" dirty="0"/>
              <a:t>, by attaching probes to the corresponding codes across kernel and framework</a:t>
            </a:r>
          </a:p>
        </p:txBody>
      </p:sp>
    </p:spTree>
    <p:extLst>
      <p:ext uri="{BB962C8B-B14F-4D97-AF65-F5344CB8AC3E}">
        <p14:creationId xmlns:p14="http://schemas.microsoft.com/office/powerpoint/2010/main" val="2975299409"/>
      </p:ext>
    </p:extLst>
  </p:cSld>
  <p:clrMapOvr>
    <a:masterClrMapping/>
  </p:clrMapOvr>
  <p:timing>
    <p:tnLst>
      <p:par>
        <p:cTn id="1" dur="indefinite" restart="never" nodeType="tmRoot">
          <p:childTnLst>
            <p:par>
              <p:cTn id="2"/>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4.</a:t>
            </a:r>
            <a:r>
              <a:rPr lang="zh-CN" altLang="en-US" sz="4000" b="1" dirty="0"/>
              <a:t> </a:t>
            </a:r>
            <a:r>
              <a:rPr lang="en-US" altLang="zh-CN" sz="4000" b="1" dirty="0"/>
              <a:t>Real-world Deployment &amp; Evaluation</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314327" y="1168239"/>
            <a:ext cx="8964806" cy="3210573"/>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Wingdings" pitchFamily="2" charset="2"/>
              <a:buChar char="p"/>
            </a:pPr>
            <a:r>
              <a:rPr lang="en-US" altLang="zh-CN" sz="2400" dirty="0"/>
              <a:t>Patched our proposed</a:t>
            </a:r>
            <a:r>
              <a:rPr lang="zh-CN" altLang="en-US" sz="2400" dirty="0"/>
              <a:t> </a:t>
            </a:r>
            <a:r>
              <a:rPr lang="en-US" altLang="zh-CN" sz="2400" dirty="0"/>
              <a:t>mechanism to Android-MOD</a:t>
            </a:r>
          </a:p>
          <a:p>
            <a:pPr marL="342900" indent="-342900">
              <a:lnSpc>
                <a:spcPct val="100000"/>
              </a:lnSpc>
              <a:buFont typeface="Wingdings" pitchFamily="2" charset="2"/>
              <a:buChar char="p"/>
            </a:pPr>
            <a:r>
              <a:rPr lang="en-US" altLang="zh-CN" sz="2400" dirty="0"/>
              <a:t>Invited the original 47M users to upgrade (60% opted in)</a:t>
            </a:r>
          </a:p>
          <a:p>
            <a:pPr marL="342900" indent="-342900">
              <a:lnSpc>
                <a:spcPct val="100000"/>
              </a:lnSpc>
              <a:buFont typeface="Wingdings" pitchFamily="2" charset="2"/>
              <a:buChar char="p"/>
            </a:pPr>
            <a:r>
              <a:rPr lang="en-US" altLang="zh-CN" sz="2400" dirty="0"/>
              <a:t>The evaluation spanned two months (Jan.–Feb. 2023)</a:t>
            </a:r>
          </a:p>
          <a:p>
            <a:pPr marL="342900" indent="-342900">
              <a:lnSpc>
                <a:spcPct val="100000"/>
              </a:lnSpc>
              <a:buFont typeface="Wingdings" pitchFamily="2" charset="2"/>
              <a:buChar char="p"/>
            </a:pPr>
            <a:r>
              <a:rPr lang="en-US" altLang="zh-CN" sz="2400" dirty="0">
                <a:solidFill>
                  <a:srgbClr val="0070C0"/>
                </a:solidFill>
              </a:rPr>
              <a:t>Reduce</a:t>
            </a:r>
            <a:r>
              <a:rPr lang="zh-CN" altLang="en-US" sz="2400" dirty="0">
                <a:solidFill>
                  <a:srgbClr val="0070C0"/>
                </a:solidFill>
              </a:rPr>
              <a:t> </a:t>
            </a:r>
            <a:r>
              <a:rPr lang="en-US" altLang="zh-CN" sz="2400" dirty="0">
                <a:solidFill>
                  <a:srgbClr val="0070C0"/>
                </a:solidFill>
              </a:rPr>
              <a:t>the prevalence of SUR events by 50%</a:t>
            </a:r>
          </a:p>
          <a:p>
            <a:pPr marL="342900" indent="-342900">
              <a:lnSpc>
                <a:spcPct val="100000"/>
              </a:lnSpc>
              <a:buFont typeface="Wingdings" pitchFamily="2" charset="2"/>
              <a:buChar char="p"/>
            </a:pPr>
            <a:r>
              <a:rPr lang="en-US" altLang="zh-CN" sz="2400" dirty="0">
                <a:solidFill>
                  <a:srgbClr val="0070C0"/>
                </a:solidFill>
              </a:rPr>
              <a:t>Reduce the frequency of SUR</a:t>
            </a:r>
            <a:r>
              <a:rPr lang="zh-CN" altLang="en-US" sz="2400" dirty="0">
                <a:solidFill>
                  <a:srgbClr val="0070C0"/>
                </a:solidFill>
              </a:rPr>
              <a:t> </a:t>
            </a:r>
            <a:r>
              <a:rPr lang="en-US" altLang="zh-CN" sz="2400" dirty="0">
                <a:solidFill>
                  <a:srgbClr val="0070C0"/>
                </a:solidFill>
              </a:rPr>
              <a:t>events by 60%</a:t>
            </a:r>
          </a:p>
          <a:p>
            <a:pPr marL="342900" indent="-342900">
              <a:lnSpc>
                <a:spcPct val="100000"/>
              </a:lnSpc>
              <a:buFont typeface="Wingdings" pitchFamily="2" charset="2"/>
              <a:buChar char="p"/>
            </a:pPr>
            <a:r>
              <a:rPr lang="en-US" altLang="zh-CN" sz="2400" dirty="0">
                <a:solidFill>
                  <a:srgbClr val="0070C0"/>
                </a:solidFill>
              </a:rPr>
              <a:t>Reduce the battery consumption by 10.7% </a:t>
            </a:r>
            <a:r>
              <a:rPr lang="en-US" altLang="zh-CN" sz="2400" dirty="0"/>
              <a:t>due</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effective throttling of resource usages from hogging apps</a:t>
            </a:r>
            <a:endParaRPr lang="en-US" altLang="zh-CN" sz="2400" dirty="0">
              <a:solidFill>
                <a:srgbClr val="0070C0"/>
              </a:solidFill>
            </a:endParaRPr>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16</a:t>
            </a:fld>
            <a:endParaRPr kumimoji="1" lang="zh-CN" altLang="en-US" dirty="0"/>
          </a:p>
        </p:txBody>
      </p:sp>
      <p:pic>
        <p:nvPicPr>
          <p:cNvPr id="5" name="Picture 4">
            <a:extLst>
              <a:ext uri="{FF2B5EF4-FFF2-40B4-BE49-F238E27FC236}">
                <a16:creationId xmlns:a16="http://schemas.microsoft.com/office/drawing/2014/main" id="{E32D83D6-7511-0465-28BE-9FFF758034AA}"/>
              </a:ext>
            </a:extLst>
          </p:cNvPr>
          <p:cNvPicPr>
            <a:picLocks noChangeAspect="1"/>
          </p:cNvPicPr>
          <p:nvPr/>
        </p:nvPicPr>
        <p:blipFill>
          <a:blip r:embed="rId3"/>
          <a:stretch>
            <a:fillRect/>
          </a:stretch>
        </p:blipFill>
        <p:spPr>
          <a:xfrm>
            <a:off x="845780" y="3861562"/>
            <a:ext cx="3393257" cy="2808519"/>
          </a:xfrm>
          <a:prstGeom prst="rect">
            <a:avLst/>
          </a:prstGeom>
        </p:spPr>
      </p:pic>
      <p:pic>
        <p:nvPicPr>
          <p:cNvPr id="7" name="Picture 6">
            <a:extLst>
              <a:ext uri="{FF2B5EF4-FFF2-40B4-BE49-F238E27FC236}">
                <a16:creationId xmlns:a16="http://schemas.microsoft.com/office/drawing/2014/main" id="{258CCB9A-E234-CF39-2525-6FE3B2223FE7}"/>
              </a:ext>
            </a:extLst>
          </p:cNvPr>
          <p:cNvPicPr>
            <a:picLocks noChangeAspect="1"/>
          </p:cNvPicPr>
          <p:nvPr/>
        </p:nvPicPr>
        <p:blipFill>
          <a:blip r:embed="rId4"/>
          <a:stretch>
            <a:fillRect/>
          </a:stretch>
        </p:blipFill>
        <p:spPr>
          <a:xfrm>
            <a:off x="4571999" y="3861561"/>
            <a:ext cx="3393257" cy="2808519"/>
          </a:xfrm>
          <a:prstGeom prst="rect">
            <a:avLst/>
          </a:prstGeom>
        </p:spPr>
      </p:pic>
    </p:spTree>
    <p:extLst>
      <p:ext uri="{BB962C8B-B14F-4D97-AF65-F5344CB8AC3E}">
        <p14:creationId xmlns:p14="http://schemas.microsoft.com/office/powerpoint/2010/main" val="2915991847"/>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7">
            <a:extLst>
              <a:ext uri="{FF2B5EF4-FFF2-40B4-BE49-F238E27FC236}">
                <a16:creationId xmlns:a16="http://schemas.microsoft.com/office/drawing/2014/main" id="{8173D7AE-D970-3E48-88A9-9A6C6311AD72}"/>
              </a:ext>
            </a:extLst>
          </p:cNvPr>
          <p:cNvSpPr txBox="1">
            <a:spLocks/>
          </p:cNvSpPr>
          <p:nvPr/>
        </p:nvSpPr>
        <p:spPr>
          <a:xfrm>
            <a:off x="332431" y="1168462"/>
            <a:ext cx="8762717" cy="4056121"/>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200" dirty="0"/>
              <a:t>With</a:t>
            </a:r>
            <a:r>
              <a:rPr lang="zh-CN" altLang="en-US" sz="2200" dirty="0"/>
              <a:t> </a:t>
            </a:r>
            <a:r>
              <a:rPr lang="en-US" altLang="zh-CN" sz="2200" dirty="0"/>
              <a:t>the</a:t>
            </a:r>
            <a:r>
              <a:rPr lang="zh-CN" altLang="en-US" sz="2200" dirty="0"/>
              <a:t> </a:t>
            </a:r>
            <a:r>
              <a:rPr lang="en-US" altLang="zh-CN" sz="2200" dirty="0"/>
              <a:t>similar</a:t>
            </a:r>
            <a:r>
              <a:rPr lang="zh-CN" altLang="en-US" sz="2200" dirty="0"/>
              <a:t> </a:t>
            </a:r>
            <a:r>
              <a:rPr lang="en-US" altLang="zh-CN" sz="2200" dirty="0"/>
              <a:t>hardware</a:t>
            </a:r>
            <a:r>
              <a:rPr lang="zh-CN" altLang="en-US" sz="2200" dirty="0"/>
              <a:t> </a:t>
            </a:r>
            <a:r>
              <a:rPr lang="en-US" altLang="zh-CN" sz="2200" dirty="0"/>
              <a:t>configuration,</a:t>
            </a:r>
            <a:r>
              <a:rPr lang="zh-CN" altLang="en-US" sz="2200" dirty="0"/>
              <a:t> </a:t>
            </a:r>
            <a:r>
              <a:rPr lang="en-US" altLang="zh-CN" sz="2200" dirty="0">
                <a:solidFill>
                  <a:srgbClr val="C00000"/>
                </a:solidFill>
              </a:rPr>
              <a:t>Android suffers</a:t>
            </a:r>
            <a:r>
              <a:rPr lang="zh-CN" altLang="en-US" sz="2200" dirty="0">
                <a:solidFill>
                  <a:srgbClr val="C00000"/>
                </a:solidFill>
              </a:rPr>
              <a:t> </a:t>
            </a:r>
            <a:r>
              <a:rPr lang="en-US" altLang="zh-CN" sz="2200" dirty="0">
                <a:solidFill>
                  <a:srgbClr val="C00000"/>
                </a:solidFill>
              </a:rPr>
              <a:t>far</a:t>
            </a:r>
            <a:r>
              <a:rPr lang="zh-CN" altLang="en-US" sz="2200" dirty="0">
                <a:solidFill>
                  <a:srgbClr val="C00000"/>
                </a:solidFill>
              </a:rPr>
              <a:t> </a:t>
            </a:r>
            <a:r>
              <a:rPr lang="en-US" altLang="zh-CN" sz="2200" dirty="0">
                <a:solidFill>
                  <a:srgbClr val="C00000"/>
                </a:solidFill>
              </a:rPr>
              <a:t>more (oftentimes 10X)</a:t>
            </a:r>
            <a:r>
              <a:rPr lang="zh-CN" altLang="en-US" sz="2200" dirty="0">
                <a:solidFill>
                  <a:srgbClr val="C00000"/>
                </a:solidFill>
              </a:rPr>
              <a:t> </a:t>
            </a:r>
            <a:r>
              <a:rPr lang="en-US" altLang="zh-CN" sz="2200" dirty="0">
                <a:solidFill>
                  <a:srgbClr val="C00000"/>
                </a:solidFill>
              </a:rPr>
              <a:t>SUR</a:t>
            </a:r>
            <a:r>
              <a:rPr lang="zh-CN" altLang="en-US" sz="2200" dirty="0">
                <a:solidFill>
                  <a:srgbClr val="C00000"/>
                </a:solidFill>
              </a:rPr>
              <a:t> </a:t>
            </a:r>
            <a:r>
              <a:rPr lang="en-US" altLang="zh-CN" sz="2200" dirty="0">
                <a:solidFill>
                  <a:srgbClr val="C00000"/>
                </a:solidFill>
              </a:rPr>
              <a:t>events</a:t>
            </a:r>
            <a:r>
              <a:rPr lang="zh-CN" altLang="en-US" sz="2200" dirty="0">
                <a:solidFill>
                  <a:srgbClr val="C00000"/>
                </a:solidFill>
              </a:rPr>
              <a:t> </a:t>
            </a:r>
            <a:r>
              <a:rPr lang="en-US" altLang="zh-CN" sz="2200" dirty="0">
                <a:solidFill>
                  <a:srgbClr val="C00000"/>
                </a:solidFill>
              </a:rPr>
              <a:t>than</a:t>
            </a:r>
            <a:r>
              <a:rPr lang="zh-CN" altLang="en-US" sz="2200" dirty="0">
                <a:solidFill>
                  <a:srgbClr val="C00000"/>
                </a:solidFill>
              </a:rPr>
              <a:t> </a:t>
            </a:r>
            <a:r>
              <a:rPr lang="en-US" altLang="zh-CN" sz="2200" dirty="0">
                <a:solidFill>
                  <a:srgbClr val="C00000"/>
                </a:solidFill>
              </a:rPr>
              <a:t>iOS</a:t>
            </a:r>
            <a:r>
              <a:rPr lang="en-US" altLang="zh-CN" sz="2200" dirty="0"/>
              <a:t> according</a:t>
            </a:r>
            <a:r>
              <a:rPr lang="zh-CN" altLang="en-US" sz="2200" dirty="0"/>
              <a:t> </a:t>
            </a:r>
            <a:r>
              <a:rPr lang="en-US" altLang="zh-CN" sz="2200" dirty="0"/>
              <a:t>to</a:t>
            </a:r>
            <a:r>
              <a:rPr lang="zh-CN" altLang="en-US" sz="2200" dirty="0"/>
              <a:t> </a:t>
            </a:r>
            <a:r>
              <a:rPr lang="en-US" altLang="zh-CN" sz="2200" dirty="0"/>
              <a:t>our</a:t>
            </a:r>
            <a:r>
              <a:rPr lang="zh-CN" altLang="en-US" sz="2200" dirty="0"/>
              <a:t> </a:t>
            </a:r>
            <a:r>
              <a:rPr lang="en-US" altLang="zh-CN" sz="2200" dirty="0"/>
              <a:t>measurement</a:t>
            </a:r>
          </a:p>
          <a:p>
            <a:pPr marL="342900" indent="-342900">
              <a:buFont typeface="Wingdings" pitchFamily="2" charset="2"/>
              <a:buChar char="p"/>
            </a:pPr>
            <a:r>
              <a:rPr lang="en-US" altLang="zh-CN" sz="2200" dirty="0">
                <a:solidFill>
                  <a:srgbClr val="0070C0"/>
                </a:solidFill>
              </a:rPr>
              <a:t>Hardware</a:t>
            </a:r>
            <a:r>
              <a:rPr lang="zh-CN" altLang="en-US" sz="2200" dirty="0">
                <a:solidFill>
                  <a:srgbClr val="0070C0"/>
                </a:solidFill>
              </a:rPr>
              <a:t> </a:t>
            </a:r>
            <a:r>
              <a:rPr lang="en-US" altLang="zh-CN" sz="2200" dirty="0">
                <a:solidFill>
                  <a:srgbClr val="0070C0"/>
                </a:solidFill>
              </a:rPr>
              <a:t>and</a:t>
            </a:r>
            <a:r>
              <a:rPr lang="zh-CN" altLang="en-US" sz="2200" dirty="0">
                <a:solidFill>
                  <a:srgbClr val="0070C0"/>
                </a:solidFill>
              </a:rPr>
              <a:t> </a:t>
            </a:r>
            <a:r>
              <a:rPr lang="en-US" altLang="zh-CN" sz="2200" dirty="0">
                <a:solidFill>
                  <a:srgbClr val="0070C0"/>
                </a:solidFill>
              </a:rPr>
              <a:t>software</a:t>
            </a:r>
            <a:r>
              <a:rPr lang="zh-CN" altLang="en-US" sz="2200" dirty="0">
                <a:solidFill>
                  <a:srgbClr val="0070C0"/>
                </a:solidFill>
              </a:rPr>
              <a:t> </a:t>
            </a:r>
            <a:r>
              <a:rPr lang="en-US" altLang="zh-CN" sz="2200" dirty="0">
                <a:solidFill>
                  <a:srgbClr val="0070C0"/>
                </a:solidFill>
              </a:rPr>
              <a:t>co-design</a:t>
            </a:r>
            <a:r>
              <a:rPr lang="zh-CN" altLang="en-US" sz="2200" dirty="0">
                <a:solidFill>
                  <a:srgbClr val="0070C0"/>
                </a:solidFill>
              </a:rPr>
              <a:t> </a:t>
            </a:r>
            <a:r>
              <a:rPr lang="en-US" altLang="zh-CN" sz="2200" dirty="0">
                <a:solidFill>
                  <a:srgbClr val="0070C0"/>
                </a:solidFill>
              </a:rPr>
              <a:t>of</a:t>
            </a:r>
            <a:r>
              <a:rPr lang="zh-CN" altLang="en-US" sz="2200" dirty="0">
                <a:solidFill>
                  <a:srgbClr val="0070C0"/>
                </a:solidFill>
              </a:rPr>
              <a:t> </a:t>
            </a:r>
            <a:r>
              <a:rPr lang="en-US" altLang="zh-CN" sz="2200" dirty="0">
                <a:solidFill>
                  <a:srgbClr val="0070C0"/>
                </a:solidFill>
              </a:rPr>
              <a:t>iPhones</a:t>
            </a:r>
            <a:r>
              <a:rPr lang="en-US" altLang="zh-CN" sz="2200" dirty="0"/>
              <a:t>:</a:t>
            </a:r>
            <a:r>
              <a:rPr lang="zh-CN" altLang="en-US" sz="2200" dirty="0"/>
              <a:t> </a:t>
            </a:r>
            <a:r>
              <a:rPr lang="en-US" altLang="zh-CN" sz="2200" dirty="0"/>
              <a:t>iOS can be fine-tuned to work perfectly with the specific hardware it runs on</a:t>
            </a:r>
          </a:p>
          <a:p>
            <a:pPr marL="342900" indent="-342900">
              <a:buFont typeface="Wingdings" pitchFamily="2" charset="2"/>
              <a:buChar char="p"/>
            </a:pPr>
            <a:r>
              <a:rPr lang="en-US" altLang="zh-CN" sz="2200" dirty="0">
                <a:solidFill>
                  <a:srgbClr val="0070C0"/>
                </a:solidFill>
              </a:rPr>
              <a:t>More</a:t>
            </a:r>
            <a:r>
              <a:rPr lang="zh-CN" altLang="en-US" sz="2200" dirty="0">
                <a:solidFill>
                  <a:srgbClr val="0070C0"/>
                </a:solidFill>
              </a:rPr>
              <a:t> </a:t>
            </a:r>
            <a:r>
              <a:rPr lang="en-US" altLang="zh-CN" sz="2200" dirty="0">
                <a:solidFill>
                  <a:srgbClr val="0070C0"/>
                </a:solidFill>
              </a:rPr>
              <a:t>stringent</a:t>
            </a:r>
            <a:r>
              <a:rPr lang="zh-CN" altLang="en-US" sz="2200" dirty="0">
                <a:solidFill>
                  <a:srgbClr val="0070C0"/>
                </a:solidFill>
              </a:rPr>
              <a:t> </a:t>
            </a:r>
            <a:r>
              <a:rPr lang="en-US" altLang="zh-CN" sz="2200" dirty="0">
                <a:solidFill>
                  <a:srgbClr val="0070C0"/>
                </a:solidFill>
              </a:rPr>
              <a:t>scrutiny</a:t>
            </a:r>
            <a:r>
              <a:rPr lang="zh-CN" altLang="en-US" sz="2200" dirty="0">
                <a:solidFill>
                  <a:srgbClr val="0070C0"/>
                </a:solidFill>
              </a:rPr>
              <a:t> </a:t>
            </a:r>
            <a:r>
              <a:rPr lang="en-US" altLang="zh-CN" sz="2200" dirty="0">
                <a:solidFill>
                  <a:srgbClr val="0070C0"/>
                </a:solidFill>
              </a:rPr>
              <a:t>policy</a:t>
            </a:r>
            <a:r>
              <a:rPr lang="en-US" altLang="zh-CN" sz="2200" dirty="0"/>
              <a:t>: Apple's App Store has stricter guidelines and a more rigorous app review process than Google Play Store</a:t>
            </a:r>
          </a:p>
          <a:p>
            <a:pPr marL="342900" indent="-342900">
              <a:buFont typeface="Wingdings" pitchFamily="2" charset="2"/>
              <a:buChar char="p"/>
            </a:pPr>
            <a:endParaRPr lang="en-US" altLang="zh-CN" sz="2200" dirty="0"/>
          </a:p>
          <a:p>
            <a:pPr marL="342900" indent="-342900">
              <a:buFont typeface="Wingdings" pitchFamily="2" charset="2"/>
              <a:buChar char="p"/>
            </a:pPr>
            <a:endParaRPr lang="en-US" altLang="zh-CN" sz="2200" b="1" dirty="0"/>
          </a:p>
        </p:txBody>
      </p:sp>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4.</a:t>
            </a:r>
            <a:r>
              <a:rPr lang="zh-CN" altLang="en-US" sz="4000" b="1" dirty="0"/>
              <a:t> </a:t>
            </a:r>
            <a:r>
              <a:rPr lang="en-US" altLang="zh-CN" sz="4000" b="1" dirty="0"/>
              <a:t>Android</a:t>
            </a:r>
            <a:r>
              <a:rPr lang="zh-CN" altLang="en-US" sz="4000" b="1" dirty="0"/>
              <a:t> </a:t>
            </a:r>
            <a:r>
              <a:rPr lang="en-US" altLang="zh-CN" sz="4000" b="1" dirty="0"/>
              <a:t>vs.</a:t>
            </a:r>
            <a:r>
              <a:rPr lang="zh-CN" altLang="en-US" sz="4000" b="1" dirty="0"/>
              <a:t> </a:t>
            </a:r>
            <a:r>
              <a:rPr lang="en-US" altLang="zh-CN" sz="4000" b="1" dirty="0"/>
              <a:t>iOS</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825D6C-6503-8C36-68B8-64DF7AE80E07}"/>
              </a:ext>
            </a:extLst>
          </p:cNvPr>
          <p:cNvPicPr>
            <a:picLocks noChangeAspect="1"/>
          </p:cNvPicPr>
          <p:nvPr/>
        </p:nvPicPr>
        <p:blipFill>
          <a:blip r:embed="rId3"/>
          <a:stretch>
            <a:fillRect/>
          </a:stretch>
        </p:blipFill>
        <p:spPr>
          <a:xfrm>
            <a:off x="1276127" y="3755075"/>
            <a:ext cx="3808121" cy="2924092"/>
          </a:xfrm>
          <a:prstGeom prst="rect">
            <a:avLst/>
          </a:prstGeom>
        </p:spPr>
      </p:pic>
      <p:sp>
        <p:nvSpPr>
          <p:cNvPr id="2" name="矩形 1">
            <a:extLst>
              <a:ext uri="{FF2B5EF4-FFF2-40B4-BE49-F238E27FC236}">
                <a16:creationId xmlns:a16="http://schemas.microsoft.com/office/drawing/2014/main" id="{84DFDC69-6FEF-41FD-AD5F-372838CD1184}"/>
              </a:ext>
            </a:extLst>
          </p:cNvPr>
          <p:cNvSpPr/>
          <p:nvPr/>
        </p:nvSpPr>
        <p:spPr>
          <a:xfrm>
            <a:off x="5151909" y="4808561"/>
            <a:ext cx="3067315" cy="369332"/>
          </a:xfrm>
          <a:prstGeom prst="rect">
            <a:avLst/>
          </a:prstGeom>
        </p:spPr>
        <p:txBody>
          <a:bodyPr wrap="none">
            <a:spAutoFit/>
          </a:bodyPr>
          <a:lstStyle/>
          <a:p>
            <a:r>
              <a:rPr lang="en-US" altLang="zh-CN" dirty="0">
                <a:solidFill>
                  <a:srgbClr val="C00000"/>
                </a:solidFill>
              </a:rPr>
              <a:t>SUR = Slow</a:t>
            </a:r>
            <a:r>
              <a:rPr lang="zh-CN" altLang="en-US" dirty="0">
                <a:solidFill>
                  <a:srgbClr val="C00000"/>
                </a:solidFill>
              </a:rPr>
              <a:t> </a:t>
            </a:r>
            <a:r>
              <a:rPr lang="en-US" altLang="zh-CN" dirty="0">
                <a:solidFill>
                  <a:srgbClr val="C00000"/>
                </a:solidFill>
              </a:rPr>
              <a:t>UI Responsiveness</a:t>
            </a:r>
            <a:endParaRPr lang="zh-CN" altLang="en-US" dirty="0">
              <a:solidFill>
                <a:srgbClr val="C00000"/>
              </a:solidFill>
            </a:endParaRPr>
          </a:p>
        </p:txBody>
      </p:sp>
      <p:sp>
        <p:nvSpPr>
          <p:cNvPr id="7" name="灯片编号占位符 18">
            <a:extLst>
              <a:ext uri="{FF2B5EF4-FFF2-40B4-BE49-F238E27FC236}">
                <a16:creationId xmlns:a16="http://schemas.microsoft.com/office/drawing/2014/main" id="{FADD9EAB-3451-4466-AC60-5EA634F75E0D}"/>
              </a:ext>
            </a:extLst>
          </p:cNvPr>
          <p:cNvSpPr>
            <a:spLocks noGrp="1"/>
          </p:cNvSpPr>
          <p:nvPr>
            <p:ph type="sldNum" sz="quarter" idx="12"/>
          </p:nvPr>
        </p:nvSpPr>
        <p:spPr>
          <a:xfrm>
            <a:off x="6457950" y="6356351"/>
            <a:ext cx="2057400" cy="363600"/>
          </a:xfrm>
        </p:spPr>
        <p:txBody>
          <a:bodyPr/>
          <a:lstStyle/>
          <a:p>
            <a:fld id="{523CE5A3-3300-4D41-99A4-0032E3512D03}" type="slidenum">
              <a:rPr lang="zh-CN" altLang="en-US" smtClean="0"/>
              <a:t>17</a:t>
            </a:fld>
            <a:endParaRPr lang="zh-CN" altLang="en-US" dirty="0"/>
          </a:p>
        </p:txBody>
      </p:sp>
    </p:spTree>
    <p:extLst>
      <p:ext uri="{BB962C8B-B14F-4D97-AF65-F5344CB8AC3E}">
        <p14:creationId xmlns:p14="http://schemas.microsoft.com/office/powerpoint/2010/main" val="3133662226"/>
      </p:ext>
    </p:extLst>
  </p:cSld>
  <p:clrMapOvr>
    <a:masterClrMapping/>
  </p:clrMapOvr>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5.</a:t>
            </a:r>
            <a:r>
              <a:rPr lang="zh-CN" altLang="en-US" sz="4000" b="1" dirty="0"/>
              <a:t> </a:t>
            </a:r>
            <a:r>
              <a:rPr lang="en-US" altLang="zh-CN" sz="4000" b="1" dirty="0"/>
              <a:t>Summary of Contributions</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18</a:t>
            </a:fld>
            <a:endParaRPr kumimoji="1" lang="zh-CN" altLang="en-US" dirty="0"/>
          </a:p>
        </p:txBody>
      </p:sp>
      <p:sp>
        <p:nvSpPr>
          <p:cNvPr id="8" name="内容占位符 2">
            <a:extLst>
              <a:ext uri="{FF2B5EF4-FFF2-40B4-BE49-F238E27FC236}">
                <a16:creationId xmlns:a16="http://schemas.microsoft.com/office/drawing/2014/main" id="{69ABF597-DD96-4402-985C-0B4EB7275441}"/>
              </a:ext>
            </a:extLst>
          </p:cNvPr>
          <p:cNvSpPr>
            <a:spLocks noGrp="1"/>
          </p:cNvSpPr>
          <p:nvPr>
            <p:ph idx="1"/>
          </p:nvPr>
        </p:nvSpPr>
        <p:spPr>
          <a:xfrm>
            <a:off x="217556" y="1311274"/>
            <a:ext cx="8797413" cy="5221869"/>
          </a:xfrm>
        </p:spPr>
        <p:txBody>
          <a:bodyPr>
            <a:normAutofit fontScale="77500" lnSpcReduction="20000"/>
          </a:bodyPr>
          <a:lstStyle/>
          <a:p>
            <a:pPr>
              <a:lnSpc>
                <a:spcPct val="110000"/>
              </a:lnSpc>
              <a:buClr>
                <a:schemeClr val="tx1"/>
              </a:buClr>
              <a:buFont typeface="Wingdings" panose="05000000000000000000" pitchFamily="2" charset="2"/>
              <a:buChar char="n"/>
            </a:pPr>
            <a:r>
              <a:rPr kumimoji="1" lang="en-US" altLang="zh-CN" dirty="0">
                <a:solidFill>
                  <a:srgbClr val="000000"/>
                </a:solidFill>
              </a:rPr>
              <a:t> Conduct the first large-scale measurement</a:t>
            </a:r>
            <a:r>
              <a:rPr kumimoji="1" lang="zh-CN" altLang="en-US" dirty="0">
                <a:solidFill>
                  <a:srgbClr val="000000"/>
                </a:solidFill>
              </a:rPr>
              <a:t> </a:t>
            </a:r>
            <a:r>
              <a:rPr kumimoji="1" lang="en-US" altLang="zh-CN" dirty="0">
                <a:solidFill>
                  <a:srgbClr val="000000"/>
                </a:solidFill>
              </a:rPr>
              <a:t>study on</a:t>
            </a:r>
            <a:r>
              <a:rPr kumimoji="1" lang="zh-CN" altLang="en-US" dirty="0">
                <a:solidFill>
                  <a:srgbClr val="000000"/>
                </a:solidFill>
              </a:rPr>
              <a:t> </a:t>
            </a:r>
            <a:r>
              <a:rPr kumimoji="1" lang="en-US" altLang="zh-CN" dirty="0">
                <a:solidFill>
                  <a:srgbClr val="000000"/>
                </a:solidFill>
              </a:rPr>
              <a:t>SUR</a:t>
            </a:r>
            <a:r>
              <a:rPr kumimoji="1" lang="zh-CN" altLang="en-US" dirty="0">
                <a:solidFill>
                  <a:srgbClr val="000000"/>
                </a:solidFill>
              </a:rPr>
              <a:t> </a:t>
            </a:r>
            <a:r>
              <a:rPr kumimoji="1" lang="en-US" altLang="zh-CN" dirty="0">
                <a:solidFill>
                  <a:srgbClr val="000000"/>
                </a:solidFill>
              </a:rPr>
              <a:t>(Slow UI Responsiveness) events</a:t>
            </a:r>
            <a:r>
              <a:rPr kumimoji="1" lang="zh-CN" altLang="en-US" dirty="0">
                <a:solidFill>
                  <a:srgbClr val="000000"/>
                </a:solidFill>
              </a:rPr>
              <a:t> </a:t>
            </a:r>
            <a:r>
              <a:rPr kumimoji="1" lang="en-US" altLang="zh-CN" dirty="0">
                <a:solidFill>
                  <a:srgbClr val="000000"/>
                </a:solidFill>
              </a:rPr>
              <a:t>for Android in the wild with the generous help from 47 million Xiaomi users;</a:t>
            </a:r>
            <a:r>
              <a:rPr kumimoji="1" lang="zh-CN" altLang="en-US" dirty="0">
                <a:solidFill>
                  <a:srgbClr val="000000"/>
                </a:solidFill>
              </a:rPr>
              <a:t> </a:t>
            </a:r>
            <a:r>
              <a:rPr kumimoji="1" lang="en-US" altLang="zh-CN" dirty="0"/>
              <a:t>share our continuous monitoring infrastructure for capturing SUR</a:t>
            </a:r>
            <a:r>
              <a:rPr kumimoji="1" lang="zh-CN" altLang="en-US" dirty="0"/>
              <a:t> </a:t>
            </a:r>
            <a:r>
              <a:rPr kumimoji="1" lang="en-US" altLang="zh-CN" dirty="0"/>
              <a:t>events</a:t>
            </a:r>
            <a:r>
              <a:rPr kumimoji="1" lang="zh-CN" altLang="en-US" dirty="0"/>
              <a:t> </a:t>
            </a:r>
            <a:r>
              <a:rPr kumimoji="1" lang="en-US" altLang="zh-CN" dirty="0"/>
              <a:t>on user devices</a:t>
            </a:r>
            <a:endParaRPr kumimoji="1" lang="en-US" altLang="zh-CN" dirty="0">
              <a:solidFill>
                <a:srgbClr val="000000"/>
              </a:solidFill>
            </a:endParaRPr>
          </a:p>
          <a:p>
            <a:pPr>
              <a:buFont typeface="Wingdings" panose="05000000000000000000" pitchFamily="2" charset="2"/>
              <a:buChar char="n"/>
            </a:pPr>
            <a:endParaRPr kumimoji="1" lang="en-US" altLang="zh-CN" sz="1000" dirty="0"/>
          </a:p>
          <a:p>
            <a:pPr>
              <a:lnSpc>
                <a:spcPct val="110000"/>
              </a:lnSpc>
              <a:buFont typeface="Wingdings" panose="05000000000000000000" pitchFamily="2" charset="2"/>
              <a:buChar char="n"/>
            </a:pPr>
            <a:r>
              <a:rPr kumimoji="1" lang="en-US" altLang="zh-CN" dirty="0"/>
              <a:t> Present our semi-automatic analysis pipeline for deeply understanding SUR</a:t>
            </a:r>
            <a:r>
              <a:rPr kumimoji="1" lang="zh-CN" altLang="en-US" dirty="0"/>
              <a:t> </a:t>
            </a:r>
            <a:r>
              <a:rPr kumimoji="1" lang="en-US" altLang="zh-CN" dirty="0"/>
              <a:t>events;</a:t>
            </a:r>
            <a:r>
              <a:rPr kumimoji="1" lang="zh-CN" altLang="en-US" dirty="0"/>
              <a:t> </a:t>
            </a:r>
            <a:r>
              <a:rPr kumimoji="1" lang="en-US" altLang="zh-CN" dirty="0"/>
              <a:t>pinpoint</a:t>
            </a:r>
            <a:r>
              <a:rPr kumimoji="1" lang="zh-CN" altLang="en-US" dirty="0"/>
              <a:t> </a:t>
            </a:r>
            <a:r>
              <a:rPr kumimoji="1" lang="en-US" altLang="zh-CN" dirty="0"/>
              <a:t>the</a:t>
            </a:r>
            <a:r>
              <a:rPr kumimoji="1" lang="zh-CN" altLang="en-US" dirty="0"/>
              <a:t> </a:t>
            </a:r>
            <a:r>
              <a:rPr kumimoji="1" lang="en-US" altLang="zh-CN" dirty="0"/>
              <a:t>largest</a:t>
            </a:r>
            <a:r>
              <a:rPr kumimoji="1" lang="zh-CN" altLang="en-US" dirty="0"/>
              <a:t> </a:t>
            </a:r>
            <a:r>
              <a:rPr kumimoji="1" lang="en-US" altLang="zh-CN" dirty="0"/>
              <a:t>root</a:t>
            </a:r>
            <a:r>
              <a:rPr kumimoji="1" lang="zh-CN" altLang="en-US" dirty="0"/>
              <a:t> </a:t>
            </a:r>
            <a:r>
              <a:rPr kumimoji="1" lang="en-US" altLang="zh-CN" dirty="0"/>
              <a:t>cause of SUR</a:t>
            </a:r>
            <a:r>
              <a:rPr kumimoji="1" lang="zh-CN" altLang="en-US" dirty="0"/>
              <a:t> </a:t>
            </a:r>
            <a:r>
              <a:rPr kumimoji="1" lang="en-US" altLang="zh-CN" dirty="0"/>
              <a:t>to be</a:t>
            </a:r>
            <a:r>
              <a:rPr kumimoji="1" lang="zh-CN" altLang="en-US" dirty="0"/>
              <a:t> </a:t>
            </a:r>
            <a:r>
              <a:rPr kumimoji="1" lang="en-US" altLang="zh-CN" dirty="0"/>
              <a:t>the system-wise</a:t>
            </a:r>
            <a:r>
              <a:rPr kumimoji="1" lang="zh-CN" altLang="en-US" dirty="0"/>
              <a:t> </a:t>
            </a:r>
            <a:r>
              <a:rPr kumimoji="1" lang="en-US" altLang="zh-CN" dirty="0"/>
              <a:t>resource</a:t>
            </a:r>
            <a:r>
              <a:rPr kumimoji="1" lang="zh-CN" altLang="en-US" dirty="0"/>
              <a:t> </a:t>
            </a:r>
            <a:r>
              <a:rPr kumimoji="1" lang="en-US" altLang="zh-CN" dirty="0"/>
              <a:t>contention</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wide</a:t>
            </a:r>
            <a:r>
              <a:rPr kumimoji="1" lang="zh-CN" altLang="en-US" dirty="0"/>
              <a:t> </a:t>
            </a:r>
            <a:r>
              <a:rPr kumimoji="1" lang="en-US" altLang="zh-CN" dirty="0"/>
              <a:t>existence</a:t>
            </a:r>
            <a:r>
              <a:rPr kumimoji="1" lang="zh-CN" altLang="en-US" dirty="0"/>
              <a:t> </a:t>
            </a:r>
            <a:r>
              <a:rPr kumimoji="1" lang="en-US" altLang="zh-CN" dirty="0"/>
              <a:t>of</a:t>
            </a:r>
            <a:r>
              <a:rPr kumimoji="1" lang="zh-CN" altLang="en-US" dirty="0"/>
              <a:t> </a:t>
            </a:r>
            <a:r>
              <a:rPr kumimoji="1" lang="en-US" altLang="zh-CN" dirty="0">
                <a:solidFill>
                  <a:srgbClr val="C00000"/>
                </a:solidFill>
              </a:rPr>
              <a:t>hogging apps</a:t>
            </a:r>
          </a:p>
          <a:p>
            <a:pPr>
              <a:lnSpc>
                <a:spcPct val="110000"/>
              </a:lnSpc>
              <a:buFont typeface="Wingdings" panose="05000000000000000000" pitchFamily="2" charset="2"/>
              <a:buChar char="n"/>
            </a:pPr>
            <a:endParaRPr kumimoji="1" lang="en-US" altLang="zh-CN" sz="1000" dirty="0"/>
          </a:p>
          <a:p>
            <a:pPr lvl="0">
              <a:lnSpc>
                <a:spcPct val="110000"/>
              </a:lnSpc>
              <a:buFont typeface="Wingdings" panose="05000000000000000000" pitchFamily="2" charset="2"/>
              <a:buChar char="n"/>
            </a:pPr>
            <a:r>
              <a:rPr kumimoji="1" lang="en-US" altLang="zh-CN" dirty="0"/>
              <a:t> </a:t>
            </a:r>
            <a:r>
              <a:rPr kumimoji="1" lang="en-US" altLang="zh-CN" dirty="0">
                <a:solidFill>
                  <a:srgbClr val="0070C0"/>
                </a:solidFill>
              </a:rPr>
              <a:t>Remodel</a:t>
            </a:r>
            <a:r>
              <a:rPr kumimoji="1" lang="zh-CN" altLang="en-US" dirty="0">
                <a:solidFill>
                  <a:srgbClr val="0070C0"/>
                </a:solidFill>
              </a:rPr>
              <a:t> </a:t>
            </a:r>
            <a:r>
              <a:rPr kumimoji="1" lang="en-US" altLang="zh-CN" dirty="0">
                <a:solidFill>
                  <a:srgbClr val="0070C0"/>
                </a:solidFill>
              </a:rPr>
              <a:t>Android process</a:t>
            </a:r>
            <a:r>
              <a:rPr kumimoji="1" lang="zh-CN" altLang="en-US" dirty="0">
                <a:solidFill>
                  <a:srgbClr val="0070C0"/>
                </a:solidFill>
              </a:rPr>
              <a:t> </a:t>
            </a:r>
            <a:r>
              <a:rPr kumimoji="1" lang="en-US" altLang="zh-CN" dirty="0">
                <a:solidFill>
                  <a:srgbClr val="0070C0"/>
                </a:solidFill>
              </a:rPr>
              <a:t>management</a:t>
            </a:r>
            <a:r>
              <a:rPr kumimoji="1" lang="zh-CN" altLang="en-US" dirty="0"/>
              <a:t> </a:t>
            </a:r>
            <a:r>
              <a:rPr kumimoji="1" lang="en-US" altLang="zh-CN" dirty="0"/>
              <a:t>to effectively detect &amp; suppress hogging apps; real-world deployment reduces the</a:t>
            </a:r>
            <a:r>
              <a:rPr kumimoji="1" lang="zh-CN" altLang="en-US" dirty="0"/>
              <a:t> </a:t>
            </a:r>
            <a:r>
              <a:rPr kumimoji="1" lang="en-US" altLang="zh-CN" dirty="0"/>
              <a:t>occurrence</a:t>
            </a:r>
            <a:r>
              <a:rPr kumimoji="1" lang="zh-CN" altLang="en-US" dirty="0"/>
              <a:t> </a:t>
            </a:r>
            <a:r>
              <a:rPr kumimoji="1" lang="en-US" altLang="zh-CN" dirty="0"/>
              <a:t>of</a:t>
            </a:r>
            <a:r>
              <a:rPr kumimoji="1" lang="zh-CN" altLang="en-US" dirty="0"/>
              <a:t> </a:t>
            </a:r>
            <a:r>
              <a:rPr kumimoji="1" lang="en-US" altLang="zh-CN" dirty="0"/>
              <a:t>SUR</a:t>
            </a:r>
            <a:r>
              <a:rPr kumimoji="1" lang="zh-CN" altLang="en-US" dirty="0"/>
              <a:t> </a:t>
            </a:r>
            <a:r>
              <a:rPr kumimoji="1" lang="en-US" altLang="zh-CN" dirty="0"/>
              <a:t>events by</a:t>
            </a:r>
            <a:r>
              <a:rPr kumimoji="1" lang="zh-CN" altLang="en-US" dirty="0"/>
              <a:t> </a:t>
            </a:r>
            <a:r>
              <a:rPr kumimoji="1" lang="en-US" altLang="zh-CN" dirty="0"/>
              <a:t>60%</a:t>
            </a:r>
            <a:r>
              <a:rPr kumimoji="1" lang="zh-CN" altLang="en-US" dirty="0"/>
              <a:t> </a:t>
            </a:r>
            <a:r>
              <a:rPr kumimoji="1" lang="en-US" altLang="zh-CN" dirty="0"/>
              <a:t>and</a:t>
            </a:r>
            <a:r>
              <a:rPr kumimoji="1" lang="zh-CN" altLang="en-US" dirty="0"/>
              <a:t> </a:t>
            </a:r>
            <a:r>
              <a:rPr kumimoji="1" lang="en-US" altLang="zh-CN" dirty="0"/>
              <a:t>saves the battery consumption</a:t>
            </a:r>
            <a:r>
              <a:rPr kumimoji="1" lang="zh-CN" altLang="en-US" dirty="0"/>
              <a:t> </a:t>
            </a:r>
            <a:r>
              <a:rPr kumimoji="1" lang="en-US" altLang="zh-CN" dirty="0"/>
              <a:t>by</a:t>
            </a:r>
            <a:r>
              <a:rPr kumimoji="1" lang="zh-CN" altLang="en-US" dirty="0"/>
              <a:t> </a:t>
            </a:r>
            <a:r>
              <a:rPr kumimoji="1" lang="en-US" altLang="zh-CN" dirty="0"/>
              <a:t>10.7%</a:t>
            </a:r>
            <a:endParaRPr kumimoji="1" lang="en-US" altLang="zh-CN" sz="2900" dirty="0"/>
          </a:p>
          <a:p>
            <a:pPr marL="0" lvl="0" indent="0">
              <a:buNone/>
            </a:pPr>
            <a:r>
              <a:rPr kumimoji="1" lang="en-US" altLang="zh-CN" sz="1000" dirty="0">
                <a:solidFill>
                  <a:prstClr val="black"/>
                </a:solidFill>
              </a:rPr>
              <a:t> </a:t>
            </a:r>
            <a:endParaRPr kumimoji="1" lang="en-US" altLang="zh-CN" dirty="0"/>
          </a:p>
          <a:p>
            <a:pPr>
              <a:lnSpc>
                <a:spcPct val="110000"/>
              </a:lnSpc>
              <a:buFont typeface="Wingdings" panose="05000000000000000000" pitchFamily="2" charset="2"/>
              <a:buChar char="n"/>
            </a:pPr>
            <a:r>
              <a:rPr kumimoji="1" lang="en-US" altLang="zh-CN" dirty="0"/>
              <a:t> Code and data released at </a:t>
            </a:r>
            <a:r>
              <a:rPr kumimoji="1" lang="en-US" altLang="zh-CN" dirty="0">
                <a:hlinkClick r:id="rId3"/>
              </a:rPr>
              <a:t>https://Android-SUR.github.io</a:t>
            </a:r>
            <a:endParaRPr kumimoji="1" lang="zh-CN" altLang="en-US" dirty="0"/>
          </a:p>
        </p:txBody>
      </p:sp>
      <p:sp>
        <p:nvSpPr>
          <p:cNvPr id="2" name="文本框 1">
            <a:extLst>
              <a:ext uri="{FF2B5EF4-FFF2-40B4-BE49-F238E27FC236}">
                <a16:creationId xmlns:a16="http://schemas.microsoft.com/office/drawing/2014/main" id="{5BB62304-8CE2-82B2-A8DF-3DEF4D9F35A7}"/>
              </a:ext>
            </a:extLst>
          </p:cNvPr>
          <p:cNvSpPr txBox="1"/>
          <p:nvPr/>
        </p:nvSpPr>
        <p:spPr>
          <a:xfrm>
            <a:off x="6964142" y="5665086"/>
            <a:ext cx="1962302" cy="707886"/>
          </a:xfrm>
          <a:prstGeom prst="rect">
            <a:avLst/>
          </a:prstGeom>
          <a:noFill/>
        </p:spPr>
        <p:txBody>
          <a:bodyPr wrap="square">
            <a:spAutoFit/>
          </a:bodyPr>
          <a:lstStyle/>
          <a:p>
            <a:pPr algn="ctr"/>
            <a:r>
              <a:rPr lang="en-US" altLang="zh-CN" sz="2000" b="1" dirty="0">
                <a:solidFill>
                  <a:srgbClr val="0070C0"/>
                </a:solidFill>
                <a:latin typeface="Calibri" panose="020F0502020204030204" pitchFamily="34" charset="0"/>
                <a:cs typeface="Calibri" panose="020F0502020204030204" pitchFamily="34" charset="0"/>
              </a:rPr>
              <a:t>Thanks!</a:t>
            </a:r>
          </a:p>
          <a:p>
            <a:pPr algn="ctr"/>
            <a:r>
              <a:rPr lang="en-US" altLang="zh-CN" sz="2000" b="1" dirty="0">
                <a:solidFill>
                  <a:srgbClr val="0070C0"/>
                </a:solidFill>
                <a:latin typeface="Calibri" panose="020F0502020204030204" pitchFamily="34" charset="0"/>
                <a:cs typeface="Calibri" panose="020F0502020204030204" pitchFamily="34" charset="0"/>
              </a:rPr>
              <a:t>Q &amp; A</a:t>
            </a:r>
            <a:endParaRPr lang="zh-CN" altLang="en-US" sz="2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653876"/>
      </p:ext>
    </p:extLst>
  </p:cSld>
  <p:clrMapOvr>
    <a:masterClrMapping/>
  </p:clrMapOvr>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274262" y="305928"/>
            <a:ext cx="9669838" cy="625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4.</a:t>
            </a:r>
            <a:r>
              <a:rPr lang="zh-CN" altLang="en-US" sz="4000" b="1" dirty="0"/>
              <a:t> </a:t>
            </a:r>
            <a:r>
              <a:rPr lang="en-US" altLang="zh-CN" sz="4000" b="1" dirty="0"/>
              <a:t>Innovation</a:t>
            </a:r>
            <a:r>
              <a:rPr lang="zh-CN" altLang="en-US" sz="4000" b="1" dirty="0"/>
              <a:t> </a:t>
            </a:r>
            <a:r>
              <a:rPr lang="en-US" altLang="zh-CN" sz="4000" b="1" dirty="0"/>
              <a:t>of</a:t>
            </a:r>
            <a:r>
              <a:rPr lang="zh-CN" altLang="en-US" sz="4000" b="1" dirty="0"/>
              <a:t> </a:t>
            </a:r>
            <a:r>
              <a:rPr lang="en-US" altLang="zh-CN" sz="4000" b="1" dirty="0"/>
              <a:t>Our</a:t>
            </a:r>
            <a:r>
              <a:rPr lang="zh-CN" altLang="en-US" sz="4000" b="1" dirty="0"/>
              <a:t> </a:t>
            </a:r>
            <a:r>
              <a:rPr lang="en-US" altLang="zh-CN" sz="4000" b="1" dirty="0"/>
              <a:t>Solution</a:t>
            </a:r>
            <a:r>
              <a:rPr lang="zh-CN" altLang="en-US" sz="4000" b="1" dirty="0"/>
              <a:t> </a:t>
            </a:r>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文本占位符 7">
            <a:extLst>
              <a:ext uri="{FF2B5EF4-FFF2-40B4-BE49-F238E27FC236}">
                <a16:creationId xmlns:a16="http://schemas.microsoft.com/office/drawing/2014/main" id="{7F7538C2-18EC-B2AC-AD25-2A807EE29830}"/>
              </a:ext>
            </a:extLst>
          </p:cNvPr>
          <p:cNvSpPr txBox="1">
            <a:spLocks/>
          </p:cNvSpPr>
          <p:nvPr/>
        </p:nvSpPr>
        <p:spPr>
          <a:xfrm>
            <a:off x="424950" y="2846889"/>
            <a:ext cx="8224302" cy="3570751"/>
          </a:xfrm>
          <a:prstGeom prst="rect">
            <a:avLst/>
          </a:prstGeom>
        </p:spPr>
        <p:txBody>
          <a:bodyPr vert="horz" lIns="0" tIns="0" rIns="0" bIns="0" rtlCol="0">
            <a:normAutofit lnSpcReduction="10000"/>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Wingdings" panose="05000000000000000000" pitchFamily="2" charset="2"/>
              <a:buChar char="Ø"/>
            </a:pPr>
            <a:r>
              <a:rPr lang="en-US" altLang="zh-CN" sz="2400" dirty="0"/>
              <a:t>Due</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decentralized</a:t>
            </a:r>
            <a:r>
              <a:rPr lang="zh-CN" altLang="en-US" sz="2400" dirty="0"/>
              <a:t> </a:t>
            </a:r>
            <a:r>
              <a:rPr lang="en-US" altLang="zh-CN" sz="2400" dirty="0"/>
              <a:t>nature</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Android</a:t>
            </a:r>
            <a:r>
              <a:rPr lang="zh-CN" altLang="en-US" sz="2400" dirty="0"/>
              <a:t> </a:t>
            </a:r>
            <a:r>
              <a:rPr lang="en-US" altLang="zh-CN" sz="2400" dirty="0"/>
              <a:t>ecosystem,</a:t>
            </a:r>
            <a:r>
              <a:rPr lang="zh-CN" altLang="en-US" sz="2400" dirty="0"/>
              <a:t> </a:t>
            </a:r>
            <a:r>
              <a:rPr lang="en-US" altLang="zh-CN" sz="2400" b="1" dirty="0">
                <a:solidFill>
                  <a:srgbClr val="C00000"/>
                </a:solidFill>
              </a:rPr>
              <a:t>Apple App</a:t>
            </a:r>
            <a:r>
              <a:rPr lang="zh-CN" altLang="en-US" sz="2400" b="1" dirty="0">
                <a:solidFill>
                  <a:srgbClr val="C00000"/>
                </a:solidFill>
              </a:rPr>
              <a:t> </a:t>
            </a:r>
            <a:r>
              <a:rPr lang="en-US" altLang="zh-CN" sz="2400" b="1" dirty="0">
                <a:solidFill>
                  <a:srgbClr val="C00000"/>
                </a:solidFill>
              </a:rPr>
              <a:t>Store’s</a:t>
            </a:r>
            <a:r>
              <a:rPr lang="zh-CN" altLang="en-US" sz="2400" b="1" dirty="0">
                <a:solidFill>
                  <a:srgbClr val="C00000"/>
                </a:solidFill>
              </a:rPr>
              <a:t> </a:t>
            </a:r>
            <a:r>
              <a:rPr lang="en-US" altLang="zh-CN" sz="2400" b="1" dirty="0">
                <a:solidFill>
                  <a:srgbClr val="C00000"/>
                </a:solidFill>
              </a:rPr>
              <a:t>early</a:t>
            </a:r>
            <a:r>
              <a:rPr lang="zh-CN" altLang="en-US" sz="2400" b="1" dirty="0">
                <a:solidFill>
                  <a:srgbClr val="C00000"/>
                </a:solidFill>
              </a:rPr>
              <a:t> </a:t>
            </a:r>
            <a:r>
              <a:rPr lang="en-US" altLang="zh-CN" sz="2400" b="1" dirty="0">
                <a:solidFill>
                  <a:srgbClr val="C00000"/>
                </a:solidFill>
              </a:rPr>
              <a:t>detection</a:t>
            </a:r>
            <a:r>
              <a:rPr lang="zh-CN" altLang="en-US" sz="2400" b="1" dirty="0">
                <a:solidFill>
                  <a:srgbClr val="C00000"/>
                </a:solidFill>
              </a:rPr>
              <a:t> </a:t>
            </a:r>
            <a:r>
              <a:rPr lang="en-US" altLang="zh-CN" sz="2400" b="1" dirty="0">
                <a:solidFill>
                  <a:srgbClr val="C00000"/>
                </a:solidFill>
              </a:rPr>
              <a:t>approach</a:t>
            </a:r>
            <a:r>
              <a:rPr lang="zh-CN" altLang="en-US" sz="2400" b="1" dirty="0">
                <a:solidFill>
                  <a:srgbClr val="C00000"/>
                </a:solidFill>
              </a:rPr>
              <a:t> </a:t>
            </a:r>
            <a:r>
              <a:rPr lang="en-US" altLang="zh-CN" sz="2400" b="1" dirty="0">
                <a:solidFill>
                  <a:srgbClr val="C00000"/>
                </a:solidFill>
              </a:rPr>
              <a:t>is</a:t>
            </a:r>
            <a:r>
              <a:rPr lang="zh-CN" altLang="en-US" sz="2400" b="1" dirty="0">
                <a:solidFill>
                  <a:srgbClr val="C00000"/>
                </a:solidFill>
              </a:rPr>
              <a:t> </a:t>
            </a:r>
            <a:r>
              <a:rPr lang="en-US" altLang="zh-CN" sz="2400" b="1" dirty="0">
                <a:solidFill>
                  <a:srgbClr val="C00000"/>
                </a:solidFill>
              </a:rPr>
              <a:t>not</a:t>
            </a:r>
            <a:r>
              <a:rPr lang="zh-CN" altLang="en-US" sz="2400" b="1" dirty="0">
                <a:solidFill>
                  <a:srgbClr val="C00000"/>
                </a:solidFill>
              </a:rPr>
              <a:t> </a:t>
            </a:r>
            <a:r>
              <a:rPr lang="en-US" altLang="zh-CN" sz="2400" b="1" dirty="0">
                <a:solidFill>
                  <a:srgbClr val="C00000"/>
                </a:solidFill>
              </a:rPr>
              <a:t>suited</a:t>
            </a:r>
            <a:r>
              <a:rPr lang="zh-CN" altLang="en-US" sz="2400" b="1" dirty="0">
                <a:solidFill>
                  <a:srgbClr val="C00000"/>
                </a:solidFill>
              </a:rPr>
              <a:t> </a:t>
            </a:r>
            <a:r>
              <a:rPr lang="en-US" altLang="zh-CN" sz="2400" b="1" dirty="0">
                <a:solidFill>
                  <a:srgbClr val="C00000"/>
                </a:solidFill>
              </a:rPr>
              <a:t>to</a:t>
            </a:r>
            <a:r>
              <a:rPr lang="zh-CN" altLang="en-US" sz="2400" b="1" dirty="0">
                <a:solidFill>
                  <a:srgbClr val="C00000"/>
                </a:solidFill>
              </a:rPr>
              <a:t> </a:t>
            </a:r>
            <a:r>
              <a:rPr lang="en-US" altLang="zh-CN" sz="2400" b="1" dirty="0">
                <a:solidFill>
                  <a:srgbClr val="C00000"/>
                </a:solidFill>
              </a:rPr>
              <a:t>Android</a:t>
            </a:r>
            <a:r>
              <a:rPr lang="zh-CN" altLang="en-US" sz="2400" dirty="0"/>
              <a:t> </a:t>
            </a:r>
            <a:r>
              <a:rPr lang="en-US" altLang="zh-CN" sz="2400" dirty="0"/>
              <a:t>for</a:t>
            </a:r>
            <a:r>
              <a:rPr lang="zh-CN" altLang="en-US" sz="2400" dirty="0"/>
              <a:t> </a:t>
            </a:r>
            <a:r>
              <a:rPr lang="en-US" altLang="zh-CN" sz="2400" dirty="0"/>
              <a:t>addressing</a:t>
            </a:r>
            <a:r>
              <a:rPr lang="zh-CN" altLang="en-US" sz="2400" dirty="0"/>
              <a:t> </a:t>
            </a:r>
            <a:r>
              <a:rPr lang="en-US" altLang="zh-CN" sz="2400" dirty="0"/>
              <a:t>hogging</a:t>
            </a:r>
            <a:r>
              <a:rPr lang="zh-CN" altLang="en-US" sz="2400" dirty="0"/>
              <a:t> </a:t>
            </a:r>
            <a:r>
              <a:rPr lang="en-US" altLang="zh-CN" sz="2400" dirty="0"/>
              <a:t>apps</a:t>
            </a:r>
          </a:p>
          <a:p>
            <a:pPr marL="342900" indent="-342900" algn="just">
              <a:buFont typeface="Wingdings" panose="05000000000000000000" pitchFamily="2" charset="2"/>
              <a:buChar char="Ø"/>
            </a:pPr>
            <a:r>
              <a:rPr lang="en-US" altLang="zh-CN" sz="2400" dirty="0"/>
              <a:t>Instead, we</a:t>
            </a:r>
            <a:r>
              <a:rPr lang="zh-CN" altLang="en-US" sz="2400" dirty="0"/>
              <a:t> </a:t>
            </a:r>
            <a:r>
              <a:rPr lang="en-US" altLang="zh-CN" sz="2400" dirty="0"/>
              <a:t>attempt</a:t>
            </a:r>
            <a:r>
              <a:rPr lang="zh-CN" altLang="en-US" sz="2400" dirty="0"/>
              <a:t> </a:t>
            </a:r>
            <a:r>
              <a:rPr lang="en-US" altLang="zh-CN" sz="2400" dirty="0"/>
              <a:t>to</a:t>
            </a:r>
            <a:r>
              <a:rPr lang="zh-CN" altLang="en-US" sz="2400" dirty="0"/>
              <a:t> </a:t>
            </a:r>
            <a:r>
              <a:rPr lang="en-US" altLang="zh-CN" sz="2400" b="1" dirty="0">
                <a:solidFill>
                  <a:srgbClr val="0070C0"/>
                </a:solidFill>
              </a:rPr>
              <a:t>tackle</a:t>
            </a:r>
            <a:r>
              <a:rPr lang="zh-CN" altLang="en-US" sz="2400" b="1" dirty="0">
                <a:solidFill>
                  <a:srgbClr val="0070C0"/>
                </a:solidFill>
              </a:rPr>
              <a:t> </a:t>
            </a:r>
            <a:r>
              <a:rPr lang="en-US" altLang="zh-CN" sz="2400" b="1" dirty="0">
                <a:solidFill>
                  <a:srgbClr val="0070C0"/>
                </a:solidFill>
              </a:rPr>
              <a:t>SUR</a:t>
            </a:r>
            <a:r>
              <a:rPr lang="zh-CN" altLang="en-US" sz="2400" b="1" dirty="0">
                <a:solidFill>
                  <a:srgbClr val="0070C0"/>
                </a:solidFill>
              </a:rPr>
              <a:t> </a:t>
            </a:r>
            <a:r>
              <a:rPr lang="en-US" altLang="zh-CN" sz="2400" b="1" dirty="0">
                <a:solidFill>
                  <a:srgbClr val="0070C0"/>
                </a:solidFill>
              </a:rPr>
              <a:t>events</a:t>
            </a:r>
            <a:r>
              <a:rPr lang="zh-CN" altLang="en-US" sz="2400" b="1" dirty="0">
                <a:solidFill>
                  <a:srgbClr val="0070C0"/>
                </a:solidFill>
              </a:rPr>
              <a:t> </a:t>
            </a:r>
            <a:r>
              <a:rPr lang="en-US" altLang="zh-CN" sz="2400" b="1" dirty="0">
                <a:solidFill>
                  <a:srgbClr val="0070C0"/>
                </a:solidFill>
              </a:rPr>
              <a:t>at</a:t>
            </a:r>
            <a:r>
              <a:rPr lang="zh-CN" altLang="en-US" sz="2400" b="1" dirty="0">
                <a:solidFill>
                  <a:srgbClr val="0070C0"/>
                </a:solidFill>
              </a:rPr>
              <a:t> </a:t>
            </a:r>
            <a:r>
              <a:rPr lang="en-US" altLang="zh-CN" sz="2400" b="1" dirty="0">
                <a:solidFill>
                  <a:srgbClr val="0070C0"/>
                </a:solidFill>
              </a:rPr>
              <a:t>a</a:t>
            </a:r>
            <a:r>
              <a:rPr lang="zh-CN" altLang="en-US" sz="2400" b="1" dirty="0">
                <a:solidFill>
                  <a:srgbClr val="0070C0"/>
                </a:solidFill>
              </a:rPr>
              <a:t> </a:t>
            </a:r>
            <a:r>
              <a:rPr lang="en-US" altLang="zh-CN" sz="2400" b="1" dirty="0">
                <a:solidFill>
                  <a:srgbClr val="0070C0"/>
                </a:solidFill>
              </a:rPr>
              <a:t>different</a:t>
            </a:r>
            <a:r>
              <a:rPr lang="zh-CN" altLang="en-US" sz="2400" b="1" dirty="0">
                <a:solidFill>
                  <a:srgbClr val="0070C0"/>
                </a:solidFill>
              </a:rPr>
              <a:t> </a:t>
            </a:r>
            <a:r>
              <a:rPr lang="en-US" altLang="zh-CN" sz="2400" b="1" dirty="0">
                <a:solidFill>
                  <a:srgbClr val="0070C0"/>
                </a:solidFill>
              </a:rPr>
              <a:t>stage</a:t>
            </a:r>
            <a:r>
              <a:rPr lang="zh-CN" altLang="en-US" sz="2400" b="1" dirty="0">
                <a:solidFill>
                  <a:srgbClr val="0070C0"/>
                </a:solidFill>
              </a:rPr>
              <a:t> </a:t>
            </a:r>
            <a:r>
              <a:rPr lang="en-US" altLang="zh-CN" sz="2400" b="1" dirty="0">
                <a:solidFill>
                  <a:srgbClr val="0070C0"/>
                </a:solidFill>
              </a:rPr>
              <a:t>(i.e.,</a:t>
            </a:r>
            <a:r>
              <a:rPr lang="zh-CN" altLang="en-US" sz="2400" b="1" dirty="0">
                <a:solidFill>
                  <a:srgbClr val="0070C0"/>
                </a:solidFill>
              </a:rPr>
              <a:t> </a:t>
            </a:r>
            <a:r>
              <a:rPr lang="en-US" altLang="zh-CN" sz="2400" b="1" dirty="0">
                <a:solidFill>
                  <a:srgbClr val="0070C0"/>
                </a:solidFill>
              </a:rPr>
              <a:t>during</a:t>
            </a:r>
            <a:r>
              <a:rPr lang="zh-CN" altLang="en-US" sz="2400" b="1" dirty="0">
                <a:solidFill>
                  <a:srgbClr val="0070C0"/>
                </a:solidFill>
              </a:rPr>
              <a:t> </a:t>
            </a:r>
            <a:r>
              <a:rPr lang="en-US" altLang="zh-CN" sz="2400" b="1" dirty="0">
                <a:solidFill>
                  <a:srgbClr val="0070C0"/>
                </a:solidFill>
              </a:rPr>
              <a:t>an</a:t>
            </a:r>
            <a:r>
              <a:rPr lang="zh-CN" altLang="en-US" sz="2400" b="1" dirty="0">
                <a:solidFill>
                  <a:srgbClr val="0070C0"/>
                </a:solidFill>
              </a:rPr>
              <a:t> </a:t>
            </a:r>
            <a:r>
              <a:rPr lang="en-US" altLang="zh-CN" sz="2400" b="1" dirty="0">
                <a:solidFill>
                  <a:srgbClr val="0070C0"/>
                </a:solidFill>
              </a:rPr>
              <a:t>app’s</a:t>
            </a:r>
            <a:r>
              <a:rPr lang="zh-CN" altLang="en-US" sz="2400" b="1" dirty="0">
                <a:solidFill>
                  <a:srgbClr val="0070C0"/>
                </a:solidFill>
              </a:rPr>
              <a:t> </a:t>
            </a:r>
            <a:r>
              <a:rPr lang="en-US" altLang="zh-CN" sz="2400" b="1" dirty="0">
                <a:solidFill>
                  <a:srgbClr val="0070C0"/>
                </a:solidFill>
              </a:rPr>
              <a:t>run</a:t>
            </a:r>
            <a:r>
              <a:rPr lang="zh-CN" altLang="en-US" sz="2400" b="1" dirty="0">
                <a:solidFill>
                  <a:srgbClr val="0070C0"/>
                </a:solidFill>
              </a:rPr>
              <a:t> </a:t>
            </a:r>
            <a:r>
              <a:rPr lang="en-US" altLang="zh-CN" sz="2400" b="1" dirty="0">
                <a:solidFill>
                  <a:srgbClr val="0070C0"/>
                </a:solidFill>
              </a:rPr>
              <a:t>time)</a:t>
            </a:r>
            <a:r>
              <a:rPr lang="zh-CN" altLang="en-US" sz="2400" b="1" dirty="0">
                <a:solidFill>
                  <a:srgbClr val="0070C0"/>
                </a:solidFill>
              </a:rPr>
              <a:t> </a:t>
            </a:r>
            <a:r>
              <a:rPr lang="en-US" altLang="zh-CN" sz="2400" b="1" dirty="0">
                <a:solidFill>
                  <a:srgbClr val="0070C0"/>
                </a:solidFill>
              </a:rPr>
              <a:t>from</a:t>
            </a:r>
            <a:r>
              <a:rPr lang="zh-CN" altLang="en-US" sz="2400" b="1" dirty="0">
                <a:solidFill>
                  <a:srgbClr val="0070C0"/>
                </a:solidFill>
              </a:rPr>
              <a:t> </a:t>
            </a:r>
            <a:r>
              <a:rPr lang="en-US" altLang="zh-CN" sz="2400" b="1" dirty="0">
                <a:solidFill>
                  <a:srgbClr val="0070C0"/>
                </a:solidFill>
              </a:rPr>
              <a:t>a</a:t>
            </a:r>
            <a:r>
              <a:rPr lang="zh-CN" altLang="en-US" sz="2400" b="1" dirty="0">
                <a:solidFill>
                  <a:srgbClr val="0070C0"/>
                </a:solidFill>
              </a:rPr>
              <a:t> </a:t>
            </a:r>
            <a:r>
              <a:rPr lang="en-US" altLang="zh-CN" sz="2400" b="1" dirty="0">
                <a:solidFill>
                  <a:srgbClr val="0070C0"/>
                </a:solidFill>
              </a:rPr>
              <a:t>novel</a:t>
            </a:r>
            <a:r>
              <a:rPr lang="zh-CN" altLang="en-US" sz="2400" b="1" dirty="0">
                <a:solidFill>
                  <a:srgbClr val="0070C0"/>
                </a:solidFill>
              </a:rPr>
              <a:t> </a:t>
            </a:r>
            <a:r>
              <a:rPr lang="en-US" altLang="zh-CN" sz="2400" b="1" dirty="0">
                <a:solidFill>
                  <a:srgbClr val="0070C0"/>
                </a:solidFill>
              </a:rPr>
              <a:t>perspective</a:t>
            </a:r>
            <a:r>
              <a:rPr lang="zh-CN" altLang="en-US" sz="2400" b="1" dirty="0">
                <a:solidFill>
                  <a:srgbClr val="0070C0"/>
                </a:solidFill>
              </a:rPr>
              <a:t> </a:t>
            </a:r>
            <a:r>
              <a:rPr lang="en-US" altLang="zh-CN" sz="2400" b="1" dirty="0">
                <a:solidFill>
                  <a:srgbClr val="0070C0"/>
                </a:solidFill>
              </a:rPr>
              <a:t>(i.e.,</a:t>
            </a:r>
            <a:r>
              <a:rPr lang="zh-CN" altLang="en-US" sz="2400" b="1" dirty="0">
                <a:solidFill>
                  <a:srgbClr val="0070C0"/>
                </a:solidFill>
              </a:rPr>
              <a:t> </a:t>
            </a:r>
            <a:r>
              <a:rPr lang="en-US" altLang="zh-CN" sz="2400" b="1" dirty="0">
                <a:solidFill>
                  <a:srgbClr val="0070C0"/>
                </a:solidFill>
              </a:rPr>
              <a:t>inspecting</a:t>
            </a:r>
            <a:r>
              <a:rPr lang="zh-CN" altLang="en-US" sz="2400" b="1" dirty="0">
                <a:solidFill>
                  <a:srgbClr val="0070C0"/>
                </a:solidFill>
              </a:rPr>
              <a:t> </a:t>
            </a:r>
            <a:r>
              <a:rPr lang="en-US" altLang="zh-CN" sz="2400" b="1" dirty="0">
                <a:solidFill>
                  <a:srgbClr val="0070C0"/>
                </a:solidFill>
              </a:rPr>
              <a:t>the</a:t>
            </a:r>
            <a:r>
              <a:rPr lang="zh-CN" altLang="en-US" sz="2400" b="1" dirty="0">
                <a:solidFill>
                  <a:srgbClr val="0070C0"/>
                </a:solidFill>
              </a:rPr>
              <a:t> </a:t>
            </a:r>
            <a:r>
              <a:rPr lang="en-US" altLang="zh-CN" sz="2400" b="1" dirty="0">
                <a:solidFill>
                  <a:srgbClr val="0070C0"/>
                </a:solidFill>
              </a:rPr>
              <a:t>internal</a:t>
            </a:r>
            <a:r>
              <a:rPr lang="zh-CN" altLang="en-US" sz="2400" b="1" dirty="0">
                <a:solidFill>
                  <a:srgbClr val="0070C0"/>
                </a:solidFill>
              </a:rPr>
              <a:t> </a:t>
            </a:r>
            <a:r>
              <a:rPr lang="en-US" altLang="zh-CN" sz="2400" b="1" dirty="0">
                <a:solidFill>
                  <a:srgbClr val="0070C0"/>
                </a:solidFill>
              </a:rPr>
              <a:t>mechanism</a:t>
            </a:r>
            <a:r>
              <a:rPr lang="zh-CN" altLang="en-US" sz="2400" b="1" dirty="0">
                <a:solidFill>
                  <a:srgbClr val="0070C0"/>
                </a:solidFill>
              </a:rPr>
              <a:t> </a:t>
            </a:r>
            <a:r>
              <a:rPr lang="en-US" altLang="zh-CN" sz="2400" b="1" dirty="0">
                <a:solidFill>
                  <a:srgbClr val="0070C0"/>
                </a:solidFill>
              </a:rPr>
              <a:t>of</a:t>
            </a:r>
            <a:r>
              <a:rPr lang="zh-CN" altLang="en-US" sz="2400" b="1" dirty="0">
                <a:solidFill>
                  <a:srgbClr val="0070C0"/>
                </a:solidFill>
              </a:rPr>
              <a:t> </a:t>
            </a:r>
            <a:r>
              <a:rPr lang="en-US" altLang="zh-CN" sz="2400" b="1" dirty="0">
                <a:solidFill>
                  <a:srgbClr val="0070C0"/>
                </a:solidFill>
              </a:rPr>
              <a:t>Android)</a:t>
            </a:r>
          </a:p>
          <a:p>
            <a:pPr marL="342900" indent="-342900">
              <a:buFont typeface="Wingdings" panose="05000000000000000000" pitchFamily="2" charset="2"/>
              <a:buChar char="Ø"/>
            </a:pPr>
            <a:r>
              <a:rPr lang="en-US" altLang="zh-CN" sz="2400" dirty="0"/>
              <a:t>Not</a:t>
            </a:r>
            <a:r>
              <a:rPr lang="zh-CN" altLang="en-US" sz="2400" dirty="0"/>
              <a:t> </a:t>
            </a:r>
            <a:r>
              <a:rPr lang="en-US" altLang="zh-CN" sz="2400" dirty="0"/>
              <a:t>limited</a:t>
            </a:r>
            <a:r>
              <a:rPr lang="zh-CN" altLang="en-US" sz="2400" dirty="0"/>
              <a:t> </a:t>
            </a:r>
            <a:r>
              <a:rPr lang="en-US" altLang="zh-CN" sz="2400" dirty="0"/>
              <a:t>to</a:t>
            </a:r>
            <a:r>
              <a:rPr lang="zh-CN" altLang="en-US" sz="2400" dirty="0"/>
              <a:t> </a:t>
            </a:r>
            <a:r>
              <a:rPr lang="en-US" altLang="zh-CN" sz="2400" dirty="0"/>
              <a:t>pure</a:t>
            </a:r>
            <a:r>
              <a:rPr lang="zh-CN" altLang="en-US" sz="2400" dirty="0"/>
              <a:t> </a:t>
            </a:r>
            <a:r>
              <a:rPr lang="en-US" altLang="zh-CN" sz="2400" dirty="0"/>
              <a:t>system-wise</a:t>
            </a:r>
            <a:r>
              <a:rPr lang="zh-CN" altLang="en-US" sz="2400" dirty="0"/>
              <a:t>  </a:t>
            </a:r>
            <a:r>
              <a:rPr lang="en-US" altLang="zh-CN" sz="2400" dirty="0"/>
              <a:t>solutions,</a:t>
            </a:r>
            <a:r>
              <a:rPr lang="zh-CN" altLang="en-US" sz="2400" dirty="0"/>
              <a:t> </a:t>
            </a:r>
            <a:r>
              <a:rPr lang="en-US" altLang="zh-CN" sz="2400" dirty="0"/>
              <a:t>we</a:t>
            </a:r>
            <a:r>
              <a:rPr lang="zh-CN" altLang="en-US" sz="2400" dirty="0"/>
              <a:t> </a:t>
            </a:r>
            <a:r>
              <a:rPr lang="en-US" altLang="zh-CN" sz="2400" b="1" dirty="0">
                <a:solidFill>
                  <a:srgbClr val="00B050"/>
                </a:solidFill>
              </a:rPr>
              <a:t>also</a:t>
            </a:r>
            <a:r>
              <a:rPr lang="zh-CN" altLang="en-US" sz="2400" b="1" dirty="0">
                <a:solidFill>
                  <a:srgbClr val="00B050"/>
                </a:solidFill>
              </a:rPr>
              <a:t> </a:t>
            </a:r>
            <a:r>
              <a:rPr lang="en-US" altLang="zh-CN" sz="2400" b="1" dirty="0">
                <a:solidFill>
                  <a:srgbClr val="00B050"/>
                </a:solidFill>
              </a:rPr>
              <a:t>collaborate</a:t>
            </a:r>
            <a:r>
              <a:rPr lang="zh-CN" altLang="en-US" sz="2400" b="1" dirty="0">
                <a:solidFill>
                  <a:srgbClr val="00B050"/>
                </a:solidFill>
              </a:rPr>
              <a:t> </a:t>
            </a:r>
            <a:r>
              <a:rPr lang="en-US" altLang="zh-CN" sz="2400" b="1" dirty="0">
                <a:solidFill>
                  <a:srgbClr val="00B050"/>
                </a:solidFill>
              </a:rPr>
              <a:t>with</a:t>
            </a:r>
            <a:r>
              <a:rPr lang="zh-CN" altLang="en-US" sz="2400" b="1" dirty="0">
                <a:solidFill>
                  <a:srgbClr val="00B050"/>
                </a:solidFill>
              </a:rPr>
              <a:t> </a:t>
            </a:r>
            <a:r>
              <a:rPr lang="en-US" altLang="zh-CN" sz="2400" b="1" dirty="0">
                <a:solidFill>
                  <a:srgbClr val="00B050"/>
                </a:solidFill>
              </a:rPr>
              <a:t>app</a:t>
            </a:r>
            <a:r>
              <a:rPr lang="zh-CN" altLang="en-US" sz="2400" b="1" dirty="0">
                <a:solidFill>
                  <a:srgbClr val="00B050"/>
                </a:solidFill>
              </a:rPr>
              <a:t> </a:t>
            </a:r>
            <a:r>
              <a:rPr lang="en-US" altLang="zh-CN" sz="2400" b="1" dirty="0">
                <a:solidFill>
                  <a:srgbClr val="00B050"/>
                </a:solidFill>
              </a:rPr>
              <a:t>developers</a:t>
            </a:r>
            <a:r>
              <a:rPr lang="zh-CN" altLang="en-US" sz="2400" dirty="0"/>
              <a:t> </a:t>
            </a:r>
            <a:r>
              <a:rPr lang="en-US" altLang="zh-CN" sz="2400" dirty="0"/>
              <a:t>to</a:t>
            </a:r>
            <a:r>
              <a:rPr lang="zh-CN" altLang="en-US" sz="2400" dirty="0"/>
              <a:t> </a:t>
            </a:r>
            <a:r>
              <a:rPr lang="en-US" altLang="zh-CN" sz="2400" dirty="0"/>
              <a:t>address</a:t>
            </a:r>
            <a:r>
              <a:rPr lang="zh-CN" altLang="en-US" sz="2400" dirty="0"/>
              <a:t> </a:t>
            </a:r>
            <a:r>
              <a:rPr lang="en-US" altLang="zh-CN" sz="2400" dirty="0"/>
              <a:t>app-specific</a:t>
            </a:r>
            <a:r>
              <a:rPr lang="zh-CN" altLang="en-US" sz="2400" dirty="0"/>
              <a:t> </a:t>
            </a:r>
            <a:r>
              <a:rPr lang="en-US" altLang="zh-CN" sz="2400" dirty="0"/>
              <a:t>SUR</a:t>
            </a:r>
            <a:r>
              <a:rPr lang="zh-CN" altLang="en-US" sz="2400" dirty="0"/>
              <a:t> </a:t>
            </a:r>
            <a:r>
              <a:rPr lang="en-US" altLang="zh-CN" sz="2400" dirty="0"/>
              <a:t>issues</a:t>
            </a:r>
          </a:p>
        </p:txBody>
      </p:sp>
      <p:pic>
        <p:nvPicPr>
          <p:cNvPr id="2" name="图片 1">
            <a:extLst>
              <a:ext uri="{FF2B5EF4-FFF2-40B4-BE49-F238E27FC236}">
                <a16:creationId xmlns:a16="http://schemas.microsoft.com/office/drawing/2014/main" id="{D2F99C77-B34C-4EFF-8497-D8888A50A7D8}"/>
              </a:ext>
            </a:extLst>
          </p:cNvPr>
          <p:cNvPicPr>
            <a:picLocks noChangeAspect="1"/>
          </p:cNvPicPr>
          <p:nvPr/>
        </p:nvPicPr>
        <p:blipFill>
          <a:blip r:embed="rId3"/>
          <a:stretch>
            <a:fillRect/>
          </a:stretch>
        </p:blipFill>
        <p:spPr>
          <a:xfrm>
            <a:off x="1709914" y="1300570"/>
            <a:ext cx="6939338" cy="1350610"/>
          </a:xfrm>
          <a:prstGeom prst="rect">
            <a:avLst/>
          </a:prstGeom>
          <a:ln>
            <a:solidFill>
              <a:schemeClr val="bg1">
                <a:lumMod val="50000"/>
              </a:schemeClr>
            </a:solidFill>
          </a:ln>
        </p:spPr>
      </p:pic>
      <p:pic>
        <p:nvPicPr>
          <p:cNvPr id="4" name="图片 3">
            <a:extLst>
              <a:ext uri="{FF2B5EF4-FFF2-40B4-BE49-F238E27FC236}">
                <a16:creationId xmlns:a16="http://schemas.microsoft.com/office/drawing/2014/main" id="{70B30321-38E5-4782-8B34-95B99A3F3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50" y="1484858"/>
            <a:ext cx="1065696" cy="1065696"/>
          </a:xfrm>
          <a:prstGeom prst="rect">
            <a:avLst/>
          </a:prstGeom>
        </p:spPr>
      </p:pic>
      <p:sp>
        <p:nvSpPr>
          <p:cNvPr id="8" name="灯片编号占位符 18">
            <a:extLst>
              <a:ext uri="{FF2B5EF4-FFF2-40B4-BE49-F238E27FC236}">
                <a16:creationId xmlns:a16="http://schemas.microsoft.com/office/drawing/2014/main" id="{5C998B2A-C627-4DCE-A52A-F105B96C465D}"/>
              </a:ext>
            </a:extLst>
          </p:cNvPr>
          <p:cNvSpPr>
            <a:spLocks noGrp="1"/>
          </p:cNvSpPr>
          <p:nvPr>
            <p:ph type="sldNum" sz="quarter" idx="12"/>
          </p:nvPr>
        </p:nvSpPr>
        <p:spPr>
          <a:xfrm>
            <a:off x="6457950" y="6356351"/>
            <a:ext cx="2057400" cy="363600"/>
          </a:xfrm>
        </p:spPr>
        <p:txBody>
          <a:bodyPr/>
          <a:lstStyle/>
          <a:p>
            <a:fld id="{523CE5A3-3300-4D41-99A4-0032E3512D03}" type="slidenum">
              <a:rPr lang="zh-CN" altLang="en-US" smtClean="0"/>
              <a:t>19</a:t>
            </a:fld>
            <a:endParaRPr lang="zh-CN" altLang="en-US" dirty="0"/>
          </a:p>
        </p:txBody>
      </p:sp>
    </p:spTree>
    <p:extLst>
      <p:ext uri="{BB962C8B-B14F-4D97-AF65-F5344CB8AC3E}">
        <p14:creationId xmlns:p14="http://schemas.microsoft.com/office/powerpoint/2010/main" val="3454585122"/>
      </p:ext>
    </p:extLst>
  </p:cSld>
  <p:clrMapOvr>
    <a:masterClrMapping/>
  </p:clrMapOvr>
  <p:timing>
    <p:tnLst>
      <p:par>
        <p:cTn id="1" dur="indefinite" restart="never" nodeType="tmRoot">
          <p:childTnLst>
            <p:par>
              <p:cTn id="2"/>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p:cNvSpPr/>
          <p:nvPr/>
        </p:nvSpPr>
        <p:spPr>
          <a:xfrm>
            <a:off x="2784490" y="1354682"/>
            <a:ext cx="3575018" cy="769441"/>
          </a:xfrm>
          <a:prstGeom prst="rect">
            <a:avLst/>
          </a:prstGeom>
          <a:noFill/>
          <a:effectLst/>
        </p:spPr>
        <p:txBody>
          <a:bodyPr wrap="none" lIns="91440" tIns="45720" rIns="91440" bIns="45720">
            <a:spAutoFit/>
          </a:bodyPr>
          <a:lstStyle/>
          <a:p>
            <a:pPr algn="ctr"/>
            <a:r>
              <a:rPr lang="en-US" altLang="zh-CN" sz="4400" dirty="0">
                <a:ln w="0"/>
                <a:effectLst>
                  <a:outerShdw blurRad="38100" dist="19050" dir="2700000" algn="tl" rotWithShape="0">
                    <a:schemeClr val="dk1">
                      <a:alpha val="40000"/>
                    </a:schemeClr>
                  </a:outerShdw>
                </a:effectLst>
                <a:latin typeface="+mj-lt"/>
                <a:ea typeface="微软雅黑" panose="020B0503020204020204" pitchFamily="34" charset="-122"/>
              </a:rPr>
              <a:t>1. Background</a:t>
            </a:r>
            <a:endParaRPr lang="zh-CN" altLang="en-US" sz="4400" dirty="0">
              <a:ln w="0"/>
              <a:effectLst>
                <a:outerShdw blurRad="38100" dist="19050" dir="2700000" algn="tl" rotWithShape="0">
                  <a:schemeClr val="dk1">
                    <a:alpha val="40000"/>
                  </a:schemeClr>
                </a:outerShdw>
              </a:effectLst>
              <a:latin typeface="+mj-lt"/>
              <a:ea typeface="微软雅黑" panose="020B0503020204020204" pitchFamily="34" charset="-122"/>
            </a:endParaRPr>
          </a:p>
        </p:txBody>
      </p:sp>
      <p:sp>
        <p:nvSpPr>
          <p:cNvPr id="10" name="矩形 9"/>
          <p:cNvSpPr/>
          <p:nvPr/>
        </p:nvSpPr>
        <p:spPr>
          <a:xfrm>
            <a:off x="2654837" y="2267354"/>
            <a:ext cx="3931525" cy="769441"/>
          </a:xfrm>
          <a:prstGeom prst="rect">
            <a:avLst/>
          </a:prstGeom>
          <a:noFill/>
        </p:spPr>
        <p:txBody>
          <a:bodyPr wrap="none" lIns="91440" tIns="45720" rIns="91440" bIns="45720">
            <a:spAutoFit/>
          </a:bodyPr>
          <a:lstStyle/>
          <a:p>
            <a:pPr algn="ctr"/>
            <a:r>
              <a:rPr lang="en-US" altLang="zh-CN" sz="4400" dirty="0">
                <a:ln w="0"/>
                <a:effectLst>
                  <a:outerShdw blurRad="38100" dist="19050" dir="2700000" algn="tl" rotWithShape="0">
                    <a:schemeClr val="dk1">
                      <a:alpha val="40000"/>
                    </a:schemeClr>
                  </a:outerShdw>
                </a:effectLst>
                <a:latin typeface="+mj-lt"/>
                <a:ea typeface="微软雅黑" panose="020B0503020204020204" pitchFamily="34" charset="-122"/>
              </a:rPr>
              <a:t>2. Measurement</a:t>
            </a:r>
            <a:endParaRPr lang="zh-CN" altLang="en-US" sz="4400" dirty="0">
              <a:ln w="0"/>
              <a:effectLst>
                <a:outerShdw blurRad="38100" dist="19050" dir="2700000" algn="tl" rotWithShape="0">
                  <a:schemeClr val="dk1">
                    <a:alpha val="40000"/>
                  </a:schemeClr>
                </a:outerShdw>
              </a:effectLst>
              <a:latin typeface="+mj-lt"/>
              <a:ea typeface="微软雅黑" panose="020B0503020204020204" pitchFamily="34" charset="-122"/>
            </a:endParaRPr>
          </a:p>
        </p:txBody>
      </p:sp>
      <p:sp>
        <p:nvSpPr>
          <p:cNvPr id="12" name="矩形 11"/>
          <p:cNvSpPr/>
          <p:nvPr/>
        </p:nvSpPr>
        <p:spPr>
          <a:xfrm>
            <a:off x="2852807" y="3180026"/>
            <a:ext cx="3535584" cy="769441"/>
          </a:xfrm>
          <a:prstGeom prst="rect">
            <a:avLst/>
          </a:prstGeom>
          <a:noFill/>
        </p:spPr>
        <p:txBody>
          <a:bodyPr wrap="none" lIns="91440" tIns="45720" rIns="91440" bIns="45720">
            <a:spAutoFit/>
          </a:bodyPr>
          <a:lstStyle/>
          <a:p>
            <a:pPr algn="ctr"/>
            <a:r>
              <a:rPr lang="en-US" altLang="zh-CN" sz="4400" dirty="0">
                <a:ln w="0"/>
                <a:effectLst>
                  <a:outerShdw blurRad="38100" dist="19050" dir="2700000" algn="tl" rotWithShape="0">
                    <a:schemeClr val="dk1">
                      <a:alpha val="40000"/>
                    </a:schemeClr>
                  </a:outerShdw>
                </a:effectLst>
                <a:latin typeface="+mj-lt"/>
                <a:ea typeface="微软雅黑" panose="020B0503020204020204" pitchFamily="34" charset="-122"/>
              </a:rPr>
              <a:t>3. Key Findings</a:t>
            </a:r>
            <a:endParaRPr lang="zh-CN" altLang="en-US" sz="4400" dirty="0">
              <a:ln w="0"/>
              <a:effectLst>
                <a:outerShdw blurRad="38100" dist="19050" dir="2700000" algn="tl" rotWithShape="0">
                  <a:schemeClr val="dk1">
                    <a:alpha val="40000"/>
                  </a:schemeClr>
                </a:outerShdw>
              </a:effectLst>
              <a:latin typeface="+mj-lt"/>
              <a:ea typeface="微软雅黑" panose="020B0503020204020204" pitchFamily="34" charset="-122"/>
            </a:endParaRPr>
          </a:p>
        </p:txBody>
      </p:sp>
      <p:sp>
        <p:nvSpPr>
          <p:cNvPr id="16" name="矩形 15"/>
          <p:cNvSpPr/>
          <p:nvPr/>
        </p:nvSpPr>
        <p:spPr>
          <a:xfrm>
            <a:off x="3080244" y="5005370"/>
            <a:ext cx="2983510" cy="769441"/>
          </a:xfrm>
          <a:prstGeom prst="rect">
            <a:avLst/>
          </a:prstGeom>
          <a:noFill/>
        </p:spPr>
        <p:txBody>
          <a:bodyPr wrap="none" lIns="91440" tIns="45720" rIns="91440" bIns="45720">
            <a:spAutoFit/>
          </a:bodyPr>
          <a:lstStyle/>
          <a:p>
            <a:pPr algn="ctr"/>
            <a:r>
              <a:rPr lang="en-US" altLang="zh-CN" sz="4400" dirty="0">
                <a:ln w="0"/>
                <a:effectLst>
                  <a:outerShdw blurRad="38100" dist="19050" dir="2700000" algn="tl" rotWithShape="0">
                    <a:schemeClr val="dk1">
                      <a:alpha val="40000"/>
                    </a:schemeClr>
                  </a:outerShdw>
                </a:effectLst>
                <a:latin typeface="+mj-lt"/>
                <a:ea typeface="微软雅黑" panose="020B0503020204020204" pitchFamily="34" charset="-122"/>
              </a:rPr>
              <a:t>5. Summary</a:t>
            </a:r>
            <a:endParaRPr lang="zh-CN" altLang="en-US" sz="4400" dirty="0">
              <a:ln w="0"/>
              <a:effectLst>
                <a:outerShdw blurRad="38100" dist="19050" dir="2700000" algn="tl" rotWithShape="0">
                  <a:schemeClr val="dk1">
                    <a:alpha val="40000"/>
                  </a:schemeClr>
                </a:outerShdw>
              </a:effectLst>
              <a:latin typeface="+mj-lt"/>
              <a:ea typeface="微软雅黑" panose="020B0503020204020204" pitchFamily="34" charset="-122"/>
            </a:endParaRPr>
          </a:p>
        </p:txBody>
      </p:sp>
      <p:sp>
        <p:nvSpPr>
          <p:cNvPr id="19" name="灯片编号占位符 18"/>
          <p:cNvSpPr>
            <a:spLocks noGrp="1"/>
          </p:cNvSpPr>
          <p:nvPr>
            <p:ph type="sldNum" sz="quarter" idx="12"/>
          </p:nvPr>
        </p:nvSpPr>
        <p:spPr>
          <a:xfrm>
            <a:off x="6457950" y="6356351"/>
            <a:ext cx="2057400" cy="363600"/>
          </a:xfrm>
        </p:spPr>
        <p:txBody>
          <a:bodyPr/>
          <a:lstStyle/>
          <a:p>
            <a:fld id="{523CE5A3-3300-4D41-99A4-0032E3512D03}" type="slidenum">
              <a:rPr lang="zh-CN" altLang="en-US" smtClean="0"/>
              <a:t>2</a:t>
            </a:fld>
            <a:endParaRPr lang="zh-CN" altLang="en-US" dirty="0"/>
          </a:p>
        </p:txBody>
      </p:sp>
      <p:sp>
        <p:nvSpPr>
          <p:cNvPr id="18" name="标题 1">
            <a:extLst>
              <a:ext uri="{FF2B5EF4-FFF2-40B4-BE49-F238E27FC236}">
                <a16:creationId xmlns:a16="http://schemas.microsoft.com/office/drawing/2014/main" id="{8D77D390-C6C0-2641-B654-3861617E05FD}"/>
              </a:ext>
            </a:extLst>
          </p:cNvPr>
          <p:cNvSpPr txBox="1">
            <a:spLocks/>
          </p:cNvSpPr>
          <p:nvPr/>
        </p:nvSpPr>
        <p:spPr>
          <a:xfrm>
            <a:off x="3612638" y="480286"/>
            <a:ext cx="2015919"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7030A0"/>
                </a:solidFill>
                <a:latin typeface="+mn-lt"/>
              </a:rPr>
              <a:t>Outline</a:t>
            </a:r>
            <a:endParaRPr kumimoji="1" lang="zh-CN" altLang="en-US" b="1" dirty="0">
              <a:solidFill>
                <a:srgbClr val="7030A0"/>
              </a:solidFill>
              <a:latin typeface="+mn-lt"/>
            </a:endParaRPr>
          </a:p>
        </p:txBody>
      </p:sp>
      <p:sp>
        <p:nvSpPr>
          <p:cNvPr id="20" name="矩形 19">
            <a:extLst>
              <a:ext uri="{FF2B5EF4-FFF2-40B4-BE49-F238E27FC236}">
                <a16:creationId xmlns:a16="http://schemas.microsoft.com/office/drawing/2014/main" id="{4B25B109-33E1-5B4C-A779-FDF525FB6473}"/>
              </a:ext>
            </a:extLst>
          </p:cNvPr>
          <p:cNvSpPr/>
          <p:nvPr/>
        </p:nvSpPr>
        <p:spPr>
          <a:xfrm>
            <a:off x="3209792" y="4092698"/>
            <a:ext cx="2821606" cy="769441"/>
          </a:xfrm>
          <a:prstGeom prst="rect">
            <a:avLst/>
          </a:prstGeom>
          <a:noFill/>
        </p:spPr>
        <p:txBody>
          <a:bodyPr wrap="none" lIns="91440" tIns="45720" rIns="91440" bIns="45720">
            <a:spAutoFit/>
          </a:bodyPr>
          <a:lstStyle/>
          <a:p>
            <a:pPr algn="ctr"/>
            <a:r>
              <a:rPr lang="en-US" altLang="zh-CN" sz="4400" dirty="0">
                <a:ln w="0"/>
                <a:effectLst>
                  <a:outerShdw blurRad="38100" dist="19050" dir="2700000" algn="tl" rotWithShape="0">
                    <a:schemeClr val="dk1">
                      <a:alpha val="40000"/>
                    </a:schemeClr>
                  </a:outerShdw>
                </a:effectLst>
                <a:latin typeface="+mj-lt"/>
                <a:ea typeface="微软雅黑" panose="020B0503020204020204" pitchFamily="34" charset="-122"/>
              </a:rPr>
              <a:t>4. Solutions</a:t>
            </a:r>
            <a:endParaRPr lang="zh-CN" altLang="en-US" sz="4400" dirty="0">
              <a:ln w="0"/>
              <a:effectLst>
                <a:outerShdw blurRad="38100" dist="19050" dir="2700000" algn="tl" rotWithShape="0">
                  <a:schemeClr val="dk1">
                    <a:alpha val="40000"/>
                  </a:schemeClr>
                </a:outerShdw>
              </a:effectLst>
              <a:latin typeface="+mj-lt"/>
              <a:ea typeface="微软雅黑" panose="020B0503020204020204" pitchFamily="34" charset="-122"/>
            </a:endParaRPr>
          </a:p>
        </p:txBody>
      </p:sp>
    </p:spTree>
    <p:extLst>
      <p:ext uri="{BB962C8B-B14F-4D97-AF65-F5344CB8AC3E}">
        <p14:creationId xmlns:p14="http://schemas.microsoft.com/office/powerpoint/2010/main" val="270711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524A7-CAC8-611E-1BCF-4A8B4B46DBBC}"/>
              </a:ext>
            </a:extLst>
          </p:cNvPr>
          <p:cNvPicPr>
            <a:picLocks noChangeAspect="1"/>
          </p:cNvPicPr>
          <p:nvPr/>
        </p:nvPicPr>
        <p:blipFill>
          <a:blip r:embed="rId3"/>
          <a:stretch>
            <a:fillRect/>
          </a:stretch>
        </p:blipFill>
        <p:spPr>
          <a:xfrm>
            <a:off x="4844772" y="4163854"/>
            <a:ext cx="3241915" cy="2683256"/>
          </a:xfrm>
          <a:prstGeom prst="rect">
            <a:avLst/>
          </a:prstGeom>
        </p:spPr>
      </p:pic>
      <p:pic>
        <p:nvPicPr>
          <p:cNvPr id="3" name="Picture 2">
            <a:extLst>
              <a:ext uri="{FF2B5EF4-FFF2-40B4-BE49-F238E27FC236}">
                <a16:creationId xmlns:a16="http://schemas.microsoft.com/office/drawing/2014/main" id="{9E63D338-BF0C-9ADC-8C48-4B1A16563E3F}"/>
              </a:ext>
            </a:extLst>
          </p:cNvPr>
          <p:cNvPicPr>
            <a:picLocks noChangeAspect="1"/>
          </p:cNvPicPr>
          <p:nvPr/>
        </p:nvPicPr>
        <p:blipFill>
          <a:blip r:embed="rId4"/>
          <a:stretch>
            <a:fillRect/>
          </a:stretch>
        </p:blipFill>
        <p:spPr>
          <a:xfrm>
            <a:off x="1072873" y="4163853"/>
            <a:ext cx="3226355" cy="2670377"/>
          </a:xfrm>
          <a:prstGeom prst="rect">
            <a:avLst/>
          </a:prstGeom>
        </p:spPr>
      </p:pic>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More Details</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314327" y="1168239"/>
            <a:ext cx="8780821" cy="3210573"/>
          </a:xfrm>
          <a:prstGeom prst="rect">
            <a:avLst/>
          </a:prstGeom>
        </p:spPr>
        <p:txBody>
          <a:bodyPr vert="horz" lIns="0" tIns="0" rIns="0" bIns="0" rtlCol="0">
            <a:normAutofit lnSpcReduction="10000"/>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Wingdings" pitchFamily="2" charset="2"/>
              <a:buChar char="p"/>
            </a:pPr>
            <a:r>
              <a:rPr lang="en-US" altLang="zh-CN" sz="2300" dirty="0"/>
              <a:t>Avoided </a:t>
            </a:r>
            <a:r>
              <a:rPr lang="en-US" altLang="zh-CN" sz="2300" dirty="0">
                <a:solidFill>
                  <a:srgbClr val="7030A0"/>
                </a:solidFill>
              </a:rPr>
              <a:t>70.11%</a:t>
            </a:r>
            <a:r>
              <a:rPr lang="en-US" altLang="zh-CN" sz="2300" dirty="0"/>
              <a:t> of frame drops per device per day (the frame drop rate decreased from 7.97% to 2.25%)</a:t>
            </a:r>
          </a:p>
          <a:p>
            <a:pPr marL="342900" indent="-342900">
              <a:lnSpc>
                <a:spcPct val="120000"/>
              </a:lnSpc>
              <a:buFont typeface="Wingdings" pitchFamily="2" charset="2"/>
              <a:buChar char="p"/>
            </a:pPr>
            <a:r>
              <a:rPr lang="en-US" altLang="zh-CN" sz="2300" dirty="0"/>
              <a:t>Reduced</a:t>
            </a:r>
            <a:r>
              <a:rPr lang="zh-CN" altLang="en-US" sz="2300" dirty="0"/>
              <a:t> </a:t>
            </a:r>
            <a:r>
              <a:rPr lang="en-US" altLang="zh-CN" sz="2300" dirty="0"/>
              <a:t>the energy consumption of the entire device by an average of </a:t>
            </a:r>
            <a:r>
              <a:rPr lang="en-US" altLang="zh-CN" sz="2300" dirty="0">
                <a:solidFill>
                  <a:srgbClr val="7030A0"/>
                </a:solidFill>
              </a:rPr>
              <a:t>10.69%</a:t>
            </a:r>
            <a:r>
              <a:rPr lang="en-US" altLang="zh-CN" sz="2300" dirty="0"/>
              <a:t> per</a:t>
            </a:r>
            <a:r>
              <a:rPr lang="zh-CN" altLang="en-US" sz="2300" dirty="0"/>
              <a:t> </a:t>
            </a:r>
            <a:r>
              <a:rPr lang="en-US" altLang="zh-CN" sz="2300" dirty="0"/>
              <a:t>day</a:t>
            </a:r>
            <a:r>
              <a:rPr lang="zh-CN" altLang="en-US" sz="2300" dirty="0"/>
              <a:t> </a:t>
            </a:r>
            <a:r>
              <a:rPr lang="en-US" altLang="zh-CN" sz="2300" dirty="0"/>
              <a:t>due</a:t>
            </a:r>
            <a:r>
              <a:rPr lang="zh-CN" altLang="en-US" sz="2300" dirty="0"/>
              <a:t> </a:t>
            </a:r>
            <a:r>
              <a:rPr lang="en-US" altLang="zh-CN" sz="2300" dirty="0"/>
              <a:t>to</a:t>
            </a:r>
            <a:r>
              <a:rPr lang="zh-CN" altLang="en-US" sz="2300" dirty="0"/>
              <a:t> </a:t>
            </a:r>
            <a:r>
              <a:rPr lang="en-US" altLang="zh-CN" sz="2300" dirty="0"/>
              <a:t>the</a:t>
            </a:r>
            <a:r>
              <a:rPr lang="zh-CN" altLang="en-US" sz="2300" dirty="0"/>
              <a:t> </a:t>
            </a:r>
            <a:r>
              <a:rPr lang="en-US" sz="2300" dirty="0"/>
              <a:t>effective throttling of resource usages from hogging apps</a:t>
            </a:r>
            <a:endParaRPr lang="en-US" altLang="zh-CN" sz="2300" dirty="0"/>
          </a:p>
          <a:p>
            <a:pPr marL="342900" indent="-342900">
              <a:lnSpc>
                <a:spcPct val="120000"/>
              </a:lnSpc>
              <a:buFont typeface="Wingdings" pitchFamily="2" charset="2"/>
              <a:buChar char="p"/>
            </a:pPr>
            <a:r>
              <a:rPr lang="en-US" altLang="zh-CN" sz="2300" dirty="0"/>
              <a:t>The false</a:t>
            </a:r>
            <a:r>
              <a:rPr lang="zh-CN" altLang="en-US" sz="2300" dirty="0"/>
              <a:t> </a:t>
            </a:r>
            <a:r>
              <a:rPr lang="en-US" altLang="zh-CN" sz="2300" dirty="0"/>
              <a:t>positive</a:t>
            </a:r>
            <a:r>
              <a:rPr lang="zh-CN" altLang="en-US" sz="2300" dirty="0"/>
              <a:t> </a:t>
            </a:r>
            <a:r>
              <a:rPr lang="en-US" altLang="zh-CN" sz="2300" dirty="0"/>
              <a:t>rate and false negative rate of identifying hogging apps</a:t>
            </a:r>
            <a:r>
              <a:rPr lang="zh-CN" altLang="en-US" sz="2300" dirty="0"/>
              <a:t> </a:t>
            </a:r>
            <a:r>
              <a:rPr lang="en-US" altLang="zh-CN" sz="2300" dirty="0"/>
              <a:t>are </a:t>
            </a:r>
            <a:r>
              <a:rPr lang="en-US" altLang="zh-CN" sz="2300" dirty="0">
                <a:solidFill>
                  <a:srgbClr val="C00000"/>
                </a:solidFill>
              </a:rPr>
              <a:t>0.08%</a:t>
            </a:r>
            <a:r>
              <a:rPr lang="en-US" altLang="zh-CN" sz="2300" dirty="0"/>
              <a:t> and </a:t>
            </a:r>
            <a:r>
              <a:rPr lang="en-US" altLang="zh-CN" sz="2300" dirty="0">
                <a:solidFill>
                  <a:srgbClr val="C00000"/>
                </a:solidFill>
              </a:rPr>
              <a:t>0.13%</a:t>
            </a:r>
            <a:r>
              <a:rPr lang="en-US" altLang="zh-CN" sz="2300" dirty="0"/>
              <a:t>, respectively,</a:t>
            </a:r>
            <a:r>
              <a:rPr lang="zh-CN" altLang="en-US" sz="2300" dirty="0"/>
              <a:t> </a:t>
            </a:r>
            <a:r>
              <a:rPr lang="en-US" altLang="zh-CN" sz="2300" dirty="0"/>
              <a:t>both of which are very low.</a:t>
            </a:r>
            <a:r>
              <a:rPr lang="zh-CN" altLang="en-US" sz="2300" dirty="0"/>
              <a:t> </a:t>
            </a:r>
            <a:r>
              <a:rPr lang="en-US" altLang="zh-CN" sz="2300" dirty="0"/>
              <a:t>(</a:t>
            </a:r>
            <a:r>
              <a:rPr lang="en-CN" sz="1800" dirty="0">
                <a:effectLst/>
                <a:latin typeface="Arial" panose="020B0604020202020204" pitchFamily="34" charset="0"/>
                <a:ea typeface="Arial" panose="020B0604020202020204" pitchFamily="34" charset="0"/>
              </a:rPr>
              <a:t>We allow users to report these apps for our manual examination.</a:t>
            </a:r>
            <a:r>
              <a:rPr lang="en-US" altLang="zh-CN" sz="2300" dirty="0">
                <a:effectLst/>
                <a:latin typeface="Arial" panose="020B0604020202020204" pitchFamily="34" charset="0"/>
                <a:ea typeface="Arial" panose="020B0604020202020204" pitchFamily="34" charset="0"/>
              </a:rPr>
              <a:t>)</a:t>
            </a:r>
            <a:endParaRPr lang="en-US" altLang="zh-CN" sz="2300" dirty="0"/>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20</a:t>
            </a:fld>
            <a:endParaRPr kumimoji="1" lang="zh-CN" altLang="en-US" dirty="0"/>
          </a:p>
        </p:txBody>
      </p:sp>
    </p:spTree>
    <p:extLst>
      <p:ext uri="{BB962C8B-B14F-4D97-AF65-F5344CB8AC3E}">
        <p14:creationId xmlns:p14="http://schemas.microsoft.com/office/powerpoint/2010/main" val="2963420662"/>
      </p:ext>
    </p:extLst>
  </p:cSld>
  <p:clrMapOvr>
    <a:masterClrMapping/>
  </p:clrMapOvr>
  <p:timing>
    <p:tnLst>
      <p:par>
        <p:cTn id="1" dur="indefinite" restart="never" nodeType="tmRoot">
          <p:childTnLst>
            <p:par>
              <p:cTn id="2"/>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7">
            <a:extLst>
              <a:ext uri="{FF2B5EF4-FFF2-40B4-BE49-F238E27FC236}">
                <a16:creationId xmlns:a16="http://schemas.microsoft.com/office/drawing/2014/main" id="{8173D7AE-D970-3E48-88A9-9A6C6311AD72}"/>
              </a:ext>
            </a:extLst>
          </p:cNvPr>
          <p:cNvSpPr txBox="1">
            <a:spLocks/>
          </p:cNvSpPr>
          <p:nvPr/>
        </p:nvSpPr>
        <p:spPr>
          <a:xfrm>
            <a:off x="332431" y="1049429"/>
            <a:ext cx="5956969" cy="5225416"/>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b="1" dirty="0"/>
              <a:t>Interactive</a:t>
            </a:r>
            <a:r>
              <a:rPr lang="zh-CN" altLang="en-US" sz="2400" b="1" dirty="0"/>
              <a:t> </a:t>
            </a:r>
            <a:r>
              <a:rPr lang="en-US" altLang="zh-CN" sz="2400" b="1" dirty="0"/>
              <a:t>Mobile</a:t>
            </a:r>
            <a:r>
              <a:rPr lang="zh-CN" altLang="en-US" sz="2400" b="1" dirty="0"/>
              <a:t> </a:t>
            </a:r>
            <a:r>
              <a:rPr lang="en-US" altLang="zh-CN" sz="2400" b="1" dirty="0"/>
              <a:t>Systems</a:t>
            </a:r>
            <a:r>
              <a:rPr lang="en-US" altLang="zh-CN" sz="2400" dirty="0"/>
              <a:t> support</a:t>
            </a:r>
            <a:r>
              <a:rPr lang="zh-CN" altLang="en-US" sz="2400" dirty="0"/>
              <a:t> </a:t>
            </a:r>
            <a:r>
              <a:rPr lang="en-US" altLang="zh-CN" sz="2400" dirty="0"/>
              <a:t>emerging</a:t>
            </a:r>
            <a:r>
              <a:rPr lang="zh-CN" altLang="en-US" sz="2400" dirty="0"/>
              <a:t> </a:t>
            </a:r>
            <a:r>
              <a:rPr lang="en-US" altLang="zh-CN" sz="2400" dirty="0"/>
              <a:t>highly</a:t>
            </a:r>
            <a:r>
              <a:rPr lang="zh-CN" altLang="en-US" sz="2400" dirty="0"/>
              <a:t> </a:t>
            </a:r>
            <a:r>
              <a:rPr lang="en-US" altLang="zh-CN" sz="2400" dirty="0"/>
              <a:t>interactive</a:t>
            </a:r>
            <a:r>
              <a:rPr lang="zh-CN" altLang="en-US" sz="2400" dirty="0"/>
              <a:t> </a:t>
            </a:r>
            <a:r>
              <a:rPr lang="en-US" altLang="zh-CN" sz="2400" dirty="0"/>
              <a:t>apps,</a:t>
            </a:r>
            <a:r>
              <a:rPr lang="zh-CN" altLang="en-US" sz="2400" dirty="0"/>
              <a:t> </a:t>
            </a:r>
            <a:r>
              <a:rPr lang="en-US" altLang="zh-CN" sz="2400" dirty="0"/>
              <a:t>e.g.,</a:t>
            </a:r>
            <a:r>
              <a:rPr lang="zh-CN" altLang="en-US" sz="2400" dirty="0"/>
              <a:t> </a:t>
            </a:r>
            <a:r>
              <a:rPr lang="en-US" altLang="zh-CN" sz="2400" dirty="0"/>
              <a:t>AR/VR/MR,</a:t>
            </a:r>
            <a:r>
              <a:rPr lang="zh-CN" altLang="en-US" sz="2400" dirty="0"/>
              <a:t> </a:t>
            </a:r>
            <a:r>
              <a:rPr lang="en-US" altLang="zh-CN" sz="2400" dirty="0"/>
              <a:t>3D</a:t>
            </a:r>
            <a:r>
              <a:rPr lang="zh-CN" altLang="en-US" sz="2400" dirty="0"/>
              <a:t> </a:t>
            </a:r>
            <a:r>
              <a:rPr lang="en-US" altLang="zh-CN" sz="2400" dirty="0"/>
              <a:t>games, and</a:t>
            </a:r>
            <a:r>
              <a:rPr lang="zh-CN" altLang="en-US" sz="2400" dirty="0"/>
              <a:t> </a:t>
            </a:r>
            <a:r>
              <a:rPr lang="en-US" altLang="zh-CN" sz="2400" dirty="0"/>
              <a:t>metaverse</a:t>
            </a:r>
          </a:p>
          <a:p>
            <a:pPr marL="342900" indent="-342900">
              <a:buFont typeface="Wingdings" pitchFamily="2" charset="2"/>
              <a:buChar char="p"/>
            </a:pPr>
            <a:r>
              <a:rPr lang="en-US" altLang="zh-CN" sz="2400" b="1" dirty="0"/>
              <a:t>Responsiveness: a key metric to measure the quality of user experience</a:t>
            </a:r>
          </a:p>
          <a:p>
            <a:pPr marL="342900" indent="-342900">
              <a:buFont typeface="Wingdings" pitchFamily="2" charset="2"/>
              <a:buChar char="p"/>
            </a:pPr>
            <a:r>
              <a:rPr lang="en-US" altLang="zh-CN" sz="2400" dirty="0"/>
              <a:t>Till now </a:t>
            </a:r>
            <a:r>
              <a:rPr lang="en-US" altLang="zh-CN" sz="2400" b="1" dirty="0">
                <a:solidFill>
                  <a:srgbClr val="C00000"/>
                </a:solidFill>
              </a:rPr>
              <a:t>slow</a:t>
            </a:r>
            <a:r>
              <a:rPr lang="zh-CN" altLang="en-US" sz="2400" b="1" dirty="0">
                <a:solidFill>
                  <a:srgbClr val="C00000"/>
                </a:solidFill>
              </a:rPr>
              <a:t> </a:t>
            </a:r>
            <a:r>
              <a:rPr lang="en-US" altLang="zh-CN" sz="2400" b="1" dirty="0">
                <a:solidFill>
                  <a:srgbClr val="C00000"/>
                </a:solidFill>
              </a:rPr>
              <a:t>UI responsiveness</a:t>
            </a:r>
            <a:r>
              <a:rPr lang="zh-CN" altLang="en-US" sz="2400" b="1" dirty="0">
                <a:solidFill>
                  <a:srgbClr val="C00000"/>
                </a:solidFill>
              </a:rPr>
              <a:t> </a:t>
            </a:r>
            <a:r>
              <a:rPr lang="en-US" altLang="zh-CN" sz="2400" b="1" dirty="0">
                <a:solidFill>
                  <a:srgbClr val="C00000"/>
                </a:solidFill>
              </a:rPr>
              <a:t>(SUR) </a:t>
            </a:r>
            <a:r>
              <a:rPr lang="en-US" altLang="zh-CN" sz="2400" dirty="0"/>
              <a:t>on</a:t>
            </a:r>
            <a:r>
              <a:rPr lang="zh-CN" altLang="en-US" sz="2400" dirty="0"/>
              <a:t> </a:t>
            </a:r>
            <a:r>
              <a:rPr lang="en-US" altLang="zh-CN" sz="2400" dirty="0"/>
              <a:t>interactive</a:t>
            </a:r>
            <a:r>
              <a:rPr lang="zh-CN" altLang="en-US" sz="2400" dirty="0"/>
              <a:t> </a:t>
            </a:r>
            <a:r>
              <a:rPr lang="en-US" altLang="zh-CN" sz="2400" dirty="0"/>
              <a:t>mobile</a:t>
            </a:r>
            <a:r>
              <a:rPr lang="zh-CN" altLang="en-US" sz="2400" dirty="0"/>
              <a:t> </a:t>
            </a:r>
            <a:r>
              <a:rPr lang="en-US" altLang="zh-CN" sz="2400" dirty="0"/>
              <a:t>systems</a:t>
            </a:r>
            <a:r>
              <a:rPr lang="zh-CN" altLang="en-US" sz="2400" dirty="0"/>
              <a:t> </a:t>
            </a:r>
            <a:r>
              <a:rPr lang="en-US" altLang="zh-CN" sz="2400" dirty="0"/>
              <a:t>is still prevalent</a:t>
            </a:r>
            <a:endParaRPr lang="en-US" altLang="zh-CN" sz="2400" b="1" dirty="0"/>
          </a:p>
          <a:p>
            <a:pPr marL="342900" indent="-342900">
              <a:buFont typeface="Wingdings" pitchFamily="2" charset="2"/>
              <a:buChar char="p"/>
            </a:pPr>
            <a:endParaRPr lang="en-US" altLang="zh-CN" sz="2400" dirty="0"/>
          </a:p>
          <a:p>
            <a:pPr marL="342900" indent="-342900">
              <a:buFont typeface="Wingdings" pitchFamily="2" charset="2"/>
              <a:buChar char="p"/>
            </a:pPr>
            <a:endParaRPr lang="en-US" altLang="zh-CN" sz="2400" b="1" dirty="0"/>
          </a:p>
        </p:txBody>
      </p:sp>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1.</a:t>
            </a:r>
            <a:r>
              <a:rPr lang="zh-CN" altLang="en-US" sz="4000" b="1" dirty="0"/>
              <a:t> </a:t>
            </a:r>
            <a:r>
              <a:rPr lang="en-US" altLang="zh-CN" sz="4000" b="1" dirty="0"/>
              <a:t>Slow</a:t>
            </a:r>
            <a:r>
              <a:rPr lang="zh-CN" altLang="en-US" sz="4000" b="1" dirty="0"/>
              <a:t> </a:t>
            </a:r>
            <a:r>
              <a:rPr lang="en-US" altLang="zh-CN" sz="4000" b="1" dirty="0"/>
              <a:t>UI</a:t>
            </a:r>
            <a:r>
              <a:rPr lang="zh-CN" altLang="en-US" sz="4000" b="1" dirty="0"/>
              <a:t> </a:t>
            </a:r>
            <a:r>
              <a:rPr lang="en-US" altLang="zh-CN" sz="4000" b="1" dirty="0"/>
              <a:t>Responsiveness</a:t>
            </a:r>
            <a:endParaRPr lang="zh-CN" altLang="en-US" sz="4000" b="1" dirty="0"/>
          </a:p>
        </p:txBody>
      </p:sp>
      <p:sp>
        <p:nvSpPr>
          <p:cNvPr id="2" name="灯片编号占位符 1">
            <a:extLst>
              <a:ext uri="{FF2B5EF4-FFF2-40B4-BE49-F238E27FC236}">
                <a16:creationId xmlns:a16="http://schemas.microsoft.com/office/drawing/2014/main" id="{E4E1F8C3-46F6-0141-A987-A5CFDB836F30}"/>
              </a:ext>
            </a:extLst>
          </p:cNvPr>
          <p:cNvSpPr>
            <a:spLocks noGrp="1"/>
          </p:cNvSpPr>
          <p:nvPr>
            <p:ph type="sldNum" sz="quarter" idx="12"/>
          </p:nvPr>
        </p:nvSpPr>
        <p:spPr/>
        <p:txBody>
          <a:bodyPr/>
          <a:lstStyle/>
          <a:p>
            <a:fld id="{A36EC587-FD20-EF4C-9D1B-015B13E78424}" type="slidenum">
              <a:rPr kumimoji="1" lang="zh-CN" altLang="en-US" smtClean="0"/>
              <a:t>3</a:t>
            </a:fld>
            <a:endParaRPr kumimoji="1" lang="zh-CN" altLang="en-US"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AE51ABF7-BD5B-4E21-83D6-321B5E48F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904" y="1357318"/>
            <a:ext cx="2243137" cy="4486273"/>
          </a:xfrm>
          <a:prstGeom prst="rect">
            <a:avLst/>
          </a:prstGeom>
          <a:ln>
            <a:solidFill>
              <a:schemeClr val="bg1">
                <a:lumMod val="50000"/>
              </a:schemeClr>
            </a:solidFill>
          </a:ln>
        </p:spPr>
      </p:pic>
      <p:sp>
        <p:nvSpPr>
          <p:cNvPr id="3" name="文本占位符 7">
            <a:extLst>
              <a:ext uri="{FF2B5EF4-FFF2-40B4-BE49-F238E27FC236}">
                <a16:creationId xmlns:a16="http://schemas.microsoft.com/office/drawing/2014/main" id="{C44054DF-5A21-D0B0-A227-655A36C1F6DF}"/>
              </a:ext>
            </a:extLst>
          </p:cNvPr>
          <p:cNvSpPr txBox="1">
            <a:spLocks/>
          </p:cNvSpPr>
          <p:nvPr/>
        </p:nvSpPr>
        <p:spPr>
          <a:xfrm>
            <a:off x="5682254" y="6010844"/>
            <a:ext cx="3579216" cy="738957"/>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dirty="0">
                <a:solidFill>
                  <a:srgbClr val="C00000"/>
                </a:solidFill>
              </a:rPr>
              <a:t>Typical slow</a:t>
            </a:r>
            <a:r>
              <a:rPr lang="zh-CN" altLang="en-US" sz="2000" dirty="0">
                <a:solidFill>
                  <a:srgbClr val="C00000"/>
                </a:solidFill>
              </a:rPr>
              <a:t> </a:t>
            </a:r>
            <a:r>
              <a:rPr lang="en-US" altLang="zh-CN" sz="2000" dirty="0">
                <a:solidFill>
                  <a:srgbClr val="C00000"/>
                </a:solidFill>
              </a:rPr>
              <a:t>UI</a:t>
            </a:r>
            <a:r>
              <a:rPr lang="zh-CN" altLang="en-US" sz="2000" dirty="0">
                <a:solidFill>
                  <a:srgbClr val="C00000"/>
                </a:solidFill>
              </a:rPr>
              <a:t> </a:t>
            </a:r>
            <a:r>
              <a:rPr lang="en-US" altLang="zh-CN" sz="2000" dirty="0">
                <a:solidFill>
                  <a:srgbClr val="C00000"/>
                </a:solidFill>
              </a:rPr>
              <a:t>responsiveness</a:t>
            </a:r>
          </a:p>
        </p:txBody>
      </p:sp>
      <p:pic>
        <p:nvPicPr>
          <p:cNvPr id="7" name="Picture 6">
            <a:extLst>
              <a:ext uri="{FF2B5EF4-FFF2-40B4-BE49-F238E27FC236}">
                <a16:creationId xmlns:a16="http://schemas.microsoft.com/office/drawing/2014/main" id="{7E3E9F87-03E4-F611-7224-6440AA5558E2}"/>
              </a:ext>
            </a:extLst>
          </p:cNvPr>
          <p:cNvPicPr>
            <a:picLocks noChangeAspect="1"/>
          </p:cNvPicPr>
          <p:nvPr/>
        </p:nvPicPr>
        <p:blipFill>
          <a:blip r:embed="rId4"/>
          <a:stretch>
            <a:fillRect/>
          </a:stretch>
        </p:blipFill>
        <p:spPr>
          <a:xfrm>
            <a:off x="383317" y="4305904"/>
            <a:ext cx="2579097" cy="1926554"/>
          </a:xfrm>
          <a:prstGeom prst="rect">
            <a:avLst/>
          </a:prstGeom>
        </p:spPr>
      </p:pic>
      <p:pic>
        <p:nvPicPr>
          <p:cNvPr id="8" name="Picture 7">
            <a:extLst>
              <a:ext uri="{FF2B5EF4-FFF2-40B4-BE49-F238E27FC236}">
                <a16:creationId xmlns:a16="http://schemas.microsoft.com/office/drawing/2014/main" id="{8A454EB2-EFF5-B231-B116-8A675E56EEDB}"/>
              </a:ext>
            </a:extLst>
          </p:cNvPr>
          <p:cNvPicPr>
            <a:picLocks noChangeAspect="1"/>
          </p:cNvPicPr>
          <p:nvPr/>
        </p:nvPicPr>
        <p:blipFill>
          <a:blip r:embed="rId5"/>
          <a:stretch>
            <a:fillRect/>
          </a:stretch>
        </p:blipFill>
        <p:spPr>
          <a:xfrm>
            <a:off x="1229805" y="4664839"/>
            <a:ext cx="2948425" cy="2156199"/>
          </a:xfrm>
          <a:prstGeom prst="rect">
            <a:avLst/>
          </a:prstGeom>
        </p:spPr>
      </p:pic>
      <p:pic>
        <p:nvPicPr>
          <p:cNvPr id="9" name="Picture 8">
            <a:extLst>
              <a:ext uri="{FF2B5EF4-FFF2-40B4-BE49-F238E27FC236}">
                <a16:creationId xmlns:a16="http://schemas.microsoft.com/office/drawing/2014/main" id="{D7841D86-F69D-6C7D-7C7F-8B9F2A2DAA8D}"/>
              </a:ext>
            </a:extLst>
          </p:cNvPr>
          <p:cNvPicPr>
            <a:picLocks noChangeAspect="1"/>
          </p:cNvPicPr>
          <p:nvPr/>
        </p:nvPicPr>
        <p:blipFill>
          <a:blip r:embed="rId6"/>
          <a:stretch>
            <a:fillRect/>
          </a:stretch>
        </p:blipFill>
        <p:spPr>
          <a:xfrm>
            <a:off x="2226608" y="5174216"/>
            <a:ext cx="3529013" cy="1255023"/>
          </a:xfrm>
          <a:prstGeom prst="rect">
            <a:avLst/>
          </a:prstGeom>
        </p:spPr>
      </p:pic>
    </p:spTree>
    <p:extLst>
      <p:ext uri="{BB962C8B-B14F-4D97-AF65-F5344CB8AC3E}">
        <p14:creationId xmlns:p14="http://schemas.microsoft.com/office/powerpoint/2010/main" val="1422249783"/>
      </p:ext>
    </p:extLst>
  </p:cSld>
  <p:clrMapOvr>
    <a:masterClrMapping/>
  </p:clrMapOvr>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274262" y="305928"/>
            <a:ext cx="8666538" cy="625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2.</a:t>
            </a:r>
            <a:r>
              <a:rPr lang="zh-CN" altLang="en-US" sz="4000" b="1" dirty="0"/>
              <a:t> </a:t>
            </a:r>
            <a:r>
              <a:rPr lang="en-US" altLang="zh-CN" sz="4000" b="1" dirty="0"/>
              <a:t>Frame</a:t>
            </a:r>
            <a:r>
              <a:rPr lang="zh-CN" altLang="en-US" sz="4000" b="1" dirty="0"/>
              <a:t> </a:t>
            </a:r>
            <a:r>
              <a:rPr lang="en-US" altLang="zh-CN" sz="4000" b="1" dirty="0"/>
              <a:t>Rendering</a:t>
            </a:r>
            <a:r>
              <a:rPr lang="zh-CN" altLang="en-US" sz="4000" b="1" dirty="0"/>
              <a:t> </a:t>
            </a:r>
            <a:r>
              <a:rPr lang="en-US" altLang="zh-CN" sz="4000" b="1" dirty="0"/>
              <a:t>Pipeline</a:t>
            </a:r>
            <a:r>
              <a:rPr lang="zh-CN" altLang="en-US" sz="4000" b="1" dirty="0"/>
              <a:t> </a:t>
            </a:r>
            <a:r>
              <a:rPr lang="en-US" altLang="zh-CN" sz="4000" b="1" dirty="0"/>
              <a:t>of</a:t>
            </a:r>
            <a:r>
              <a:rPr lang="zh-CN" altLang="en-US" sz="4000" b="1" dirty="0"/>
              <a:t> </a:t>
            </a:r>
            <a:r>
              <a:rPr lang="en-US" altLang="zh-CN" sz="4000" b="1" dirty="0"/>
              <a:t>Android</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3E77D258-6E7D-7E89-EF01-CCFEC3B24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494" y="1572604"/>
            <a:ext cx="1447800" cy="1447800"/>
          </a:xfrm>
          <a:prstGeom prst="rect">
            <a:avLst/>
          </a:prstGeom>
        </p:spPr>
      </p:pic>
      <p:sp>
        <p:nvSpPr>
          <p:cNvPr id="6" name="文本框 22">
            <a:extLst>
              <a:ext uri="{FF2B5EF4-FFF2-40B4-BE49-F238E27FC236}">
                <a16:creationId xmlns:a16="http://schemas.microsoft.com/office/drawing/2014/main" id="{BBC3E340-B977-B508-FA73-F7FC8BA416A2}"/>
              </a:ext>
            </a:extLst>
          </p:cNvPr>
          <p:cNvSpPr txBox="1"/>
          <p:nvPr/>
        </p:nvSpPr>
        <p:spPr>
          <a:xfrm>
            <a:off x="1973781" y="1920059"/>
            <a:ext cx="5625066" cy="553998"/>
          </a:xfrm>
          <a:prstGeom prst="rect">
            <a:avLst/>
          </a:prstGeom>
          <a:noFill/>
          <a:ln w="50800">
            <a:noFill/>
          </a:ln>
        </p:spPr>
        <p:txBody>
          <a:bodyPr wrap="square" rtlCol="0">
            <a:spAutoFit/>
          </a:bodyPr>
          <a:lstStyle/>
          <a:p>
            <a:pPr algn="ctr"/>
            <a:r>
              <a:rPr lang="en-US" altLang="zh-CN" sz="3000" b="1" dirty="0">
                <a:ea typeface="微软雅黑" panose="020B0503020204020204" pitchFamily="34" charset="-122"/>
              </a:rPr>
              <a:t>From</a:t>
            </a:r>
            <a:r>
              <a:rPr lang="zh-CN" altLang="en-US" sz="3000" b="1" dirty="0">
                <a:ea typeface="微软雅黑" panose="020B0503020204020204" pitchFamily="34" charset="-122"/>
              </a:rPr>
              <a:t> </a:t>
            </a:r>
            <a:r>
              <a:rPr lang="en-US" altLang="zh-CN" sz="3000" b="1" dirty="0">
                <a:ea typeface="微软雅黑" panose="020B0503020204020204" pitchFamily="34" charset="-122"/>
              </a:rPr>
              <a:t>touches</a:t>
            </a:r>
            <a:r>
              <a:rPr lang="zh-CN" altLang="en-US" sz="3000" b="1" dirty="0">
                <a:ea typeface="微软雅黑" panose="020B0503020204020204" pitchFamily="34" charset="-122"/>
              </a:rPr>
              <a:t> </a:t>
            </a:r>
            <a:r>
              <a:rPr lang="en-US" altLang="zh-CN" sz="3000" b="1" dirty="0">
                <a:ea typeface="微软雅黑" panose="020B0503020204020204" pitchFamily="34" charset="-122"/>
              </a:rPr>
              <a:t>to</a:t>
            </a:r>
            <a:r>
              <a:rPr lang="zh-CN" altLang="en-US" sz="3000" b="1" dirty="0">
                <a:ea typeface="微软雅黑" panose="020B0503020204020204" pitchFamily="34" charset="-122"/>
              </a:rPr>
              <a:t> </a:t>
            </a:r>
            <a:r>
              <a:rPr lang="en-US" altLang="zh-CN" sz="3000" b="1" dirty="0">
                <a:ea typeface="微软雅黑" panose="020B0503020204020204" pitchFamily="34" charset="-122"/>
              </a:rPr>
              <a:t>UI</a:t>
            </a:r>
            <a:r>
              <a:rPr lang="zh-CN" altLang="en-US" sz="3000" b="1" dirty="0">
                <a:ea typeface="微软雅黑" panose="020B0503020204020204" pitchFamily="34" charset="-122"/>
              </a:rPr>
              <a:t> </a:t>
            </a:r>
            <a:r>
              <a:rPr lang="en-US" altLang="zh-CN" sz="3000" b="1" dirty="0">
                <a:ea typeface="微软雅黑" panose="020B0503020204020204" pitchFamily="34" charset="-122"/>
              </a:rPr>
              <a:t>frames</a:t>
            </a:r>
          </a:p>
        </p:txBody>
      </p:sp>
      <p:sp>
        <p:nvSpPr>
          <p:cNvPr id="7" name="文本框 22">
            <a:extLst>
              <a:ext uri="{FF2B5EF4-FFF2-40B4-BE49-F238E27FC236}">
                <a16:creationId xmlns:a16="http://schemas.microsoft.com/office/drawing/2014/main" id="{E4170C85-9985-A635-C880-503074BE8EEF}"/>
              </a:ext>
            </a:extLst>
          </p:cNvPr>
          <p:cNvSpPr txBox="1"/>
          <p:nvPr/>
        </p:nvSpPr>
        <p:spPr>
          <a:xfrm>
            <a:off x="423570" y="3717998"/>
            <a:ext cx="2357463" cy="954107"/>
          </a:xfrm>
          <a:prstGeom prst="rect">
            <a:avLst/>
          </a:prstGeom>
          <a:noFill/>
          <a:ln w="28575">
            <a:solidFill>
              <a:schemeClr val="tx1"/>
            </a:solidFill>
          </a:ln>
        </p:spPr>
        <p:txBody>
          <a:bodyPr wrap="square" rtlCol="0">
            <a:spAutoFit/>
          </a:bodyPr>
          <a:lstStyle/>
          <a:p>
            <a:pPr algn="ctr"/>
            <a:r>
              <a:rPr lang="en-US" altLang="zh-CN" sz="2800" dirty="0">
                <a:ea typeface="微软雅黑" panose="020B0503020204020204" pitchFamily="34" charset="-122"/>
              </a:rPr>
              <a:t>Input</a:t>
            </a:r>
            <a:r>
              <a:rPr lang="zh-CN" altLang="en-US" sz="2800" dirty="0">
                <a:ea typeface="微软雅黑" panose="020B0503020204020204" pitchFamily="34" charset="-122"/>
              </a:rPr>
              <a:t> </a:t>
            </a:r>
            <a:r>
              <a:rPr lang="en-US" altLang="zh-CN" sz="2800" dirty="0">
                <a:ea typeface="微软雅黑" panose="020B0503020204020204" pitchFamily="34" charset="-122"/>
              </a:rPr>
              <a:t>Event</a:t>
            </a:r>
            <a:r>
              <a:rPr lang="zh-CN" altLang="en-US" sz="2800" dirty="0">
                <a:ea typeface="微软雅黑" panose="020B0503020204020204" pitchFamily="34" charset="-122"/>
              </a:rPr>
              <a:t> </a:t>
            </a:r>
            <a:r>
              <a:rPr lang="en-US" altLang="zh-CN" sz="2800" dirty="0">
                <a:ea typeface="微软雅黑" panose="020B0503020204020204" pitchFamily="34" charset="-122"/>
              </a:rPr>
              <a:t>Dispatch</a:t>
            </a:r>
          </a:p>
        </p:txBody>
      </p:sp>
      <p:sp>
        <p:nvSpPr>
          <p:cNvPr id="2" name="文本框 22">
            <a:extLst>
              <a:ext uri="{FF2B5EF4-FFF2-40B4-BE49-F238E27FC236}">
                <a16:creationId xmlns:a16="http://schemas.microsoft.com/office/drawing/2014/main" id="{8E966887-08A9-838E-940D-2846806BD0F5}"/>
              </a:ext>
            </a:extLst>
          </p:cNvPr>
          <p:cNvSpPr txBox="1"/>
          <p:nvPr/>
        </p:nvSpPr>
        <p:spPr>
          <a:xfrm>
            <a:off x="423570" y="5332708"/>
            <a:ext cx="2357464" cy="954107"/>
          </a:xfrm>
          <a:prstGeom prst="rect">
            <a:avLst/>
          </a:prstGeom>
          <a:noFill/>
          <a:ln w="28575">
            <a:solidFill>
              <a:schemeClr val="tx1"/>
            </a:solidFill>
          </a:ln>
        </p:spPr>
        <p:txBody>
          <a:bodyPr wrap="square" rtlCol="0">
            <a:spAutoFit/>
          </a:bodyPr>
          <a:lstStyle/>
          <a:p>
            <a:pPr algn="ctr"/>
            <a:r>
              <a:rPr lang="en-CN" altLang="zh-CN" sz="2800" dirty="0">
                <a:ea typeface="微软雅黑" panose="020B0503020204020204" pitchFamily="34" charset="-122"/>
              </a:rPr>
              <a:t>UI</a:t>
            </a:r>
            <a:r>
              <a:rPr lang="zh-CN" altLang="en-US" sz="2800" dirty="0">
                <a:ea typeface="微软雅黑" panose="020B0503020204020204" pitchFamily="34" charset="-122"/>
              </a:rPr>
              <a:t> </a:t>
            </a:r>
            <a:r>
              <a:rPr lang="en-US" altLang="zh-CN" sz="2800" dirty="0">
                <a:ea typeface="微软雅黑" panose="020B0503020204020204" pitchFamily="34" charset="-122"/>
              </a:rPr>
              <a:t>Thread</a:t>
            </a:r>
            <a:r>
              <a:rPr lang="zh-CN" altLang="en-US" sz="2800" dirty="0">
                <a:ea typeface="微软雅黑" panose="020B0503020204020204" pitchFamily="34" charset="-122"/>
              </a:rPr>
              <a:t> </a:t>
            </a:r>
            <a:r>
              <a:rPr lang="en-US" altLang="zh-CN" sz="2800" dirty="0">
                <a:ea typeface="微软雅黑" panose="020B0503020204020204" pitchFamily="34" charset="-122"/>
              </a:rPr>
              <a:t>Processing</a:t>
            </a:r>
          </a:p>
        </p:txBody>
      </p:sp>
      <p:sp>
        <p:nvSpPr>
          <p:cNvPr id="3" name="文本框 22">
            <a:extLst>
              <a:ext uri="{FF2B5EF4-FFF2-40B4-BE49-F238E27FC236}">
                <a16:creationId xmlns:a16="http://schemas.microsoft.com/office/drawing/2014/main" id="{AAD19018-F871-01C2-5D8B-744F70AF8ACC}"/>
              </a:ext>
            </a:extLst>
          </p:cNvPr>
          <p:cNvSpPr txBox="1"/>
          <p:nvPr/>
        </p:nvSpPr>
        <p:spPr>
          <a:xfrm>
            <a:off x="3414511" y="5330968"/>
            <a:ext cx="2357464" cy="954107"/>
          </a:xfrm>
          <a:prstGeom prst="rect">
            <a:avLst/>
          </a:prstGeom>
          <a:noFill/>
          <a:ln w="28575">
            <a:solidFill>
              <a:schemeClr val="tx1"/>
            </a:solidFill>
          </a:ln>
        </p:spPr>
        <p:txBody>
          <a:bodyPr wrap="square" rtlCol="0">
            <a:spAutoFit/>
          </a:bodyPr>
          <a:lstStyle/>
          <a:p>
            <a:pPr algn="ctr"/>
            <a:r>
              <a:rPr lang="en-CN" altLang="zh-CN" sz="2800" dirty="0">
                <a:ea typeface="微软雅黑" panose="020B0503020204020204" pitchFamily="34" charset="-122"/>
              </a:rPr>
              <a:t>RenderThread</a:t>
            </a:r>
            <a:r>
              <a:rPr lang="zh-CN" altLang="en-US" sz="2800" dirty="0">
                <a:ea typeface="微软雅黑" panose="020B0503020204020204" pitchFamily="34" charset="-122"/>
              </a:rPr>
              <a:t> </a:t>
            </a:r>
            <a:r>
              <a:rPr lang="en-US" altLang="zh-CN" sz="2800" dirty="0">
                <a:ea typeface="微软雅黑" panose="020B0503020204020204" pitchFamily="34" charset="-122"/>
              </a:rPr>
              <a:t>Execution</a:t>
            </a:r>
          </a:p>
        </p:txBody>
      </p:sp>
      <p:sp>
        <p:nvSpPr>
          <p:cNvPr id="5" name="文本框 22">
            <a:extLst>
              <a:ext uri="{FF2B5EF4-FFF2-40B4-BE49-F238E27FC236}">
                <a16:creationId xmlns:a16="http://schemas.microsoft.com/office/drawing/2014/main" id="{A0358561-1C8A-4BCE-9355-3E3AF7D9FD20}"/>
              </a:ext>
            </a:extLst>
          </p:cNvPr>
          <p:cNvSpPr txBox="1"/>
          <p:nvPr/>
        </p:nvSpPr>
        <p:spPr>
          <a:xfrm>
            <a:off x="6491178" y="5323749"/>
            <a:ext cx="2357464" cy="954107"/>
          </a:xfrm>
          <a:prstGeom prst="rect">
            <a:avLst/>
          </a:prstGeom>
          <a:noFill/>
          <a:ln w="28575">
            <a:solidFill>
              <a:schemeClr val="tx1"/>
            </a:solidFill>
          </a:ln>
        </p:spPr>
        <p:txBody>
          <a:bodyPr wrap="square" rtlCol="0">
            <a:spAutoFit/>
          </a:bodyPr>
          <a:lstStyle/>
          <a:p>
            <a:pPr algn="ctr"/>
            <a:r>
              <a:rPr lang="en-CN" altLang="zh-CN" sz="2800" dirty="0">
                <a:ea typeface="微软雅黑" panose="020B0503020204020204" pitchFamily="34" charset="-122"/>
              </a:rPr>
              <a:t>SurfaceFlinger</a:t>
            </a:r>
          </a:p>
          <a:p>
            <a:pPr algn="ctr"/>
            <a:r>
              <a:rPr lang="en-CN" altLang="zh-CN" sz="2800" dirty="0">
                <a:ea typeface="微软雅黑" panose="020B0503020204020204" pitchFamily="34" charset="-122"/>
              </a:rPr>
              <a:t>Composition</a:t>
            </a:r>
            <a:endParaRPr lang="en-US" altLang="zh-CN" sz="2800" dirty="0">
              <a:ea typeface="微软雅黑" panose="020B0503020204020204" pitchFamily="34" charset="-122"/>
            </a:endParaRPr>
          </a:p>
        </p:txBody>
      </p:sp>
      <p:sp>
        <p:nvSpPr>
          <p:cNvPr id="9" name="文本框 22">
            <a:extLst>
              <a:ext uri="{FF2B5EF4-FFF2-40B4-BE49-F238E27FC236}">
                <a16:creationId xmlns:a16="http://schemas.microsoft.com/office/drawing/2014/main" id="{47868D54-BF7E-7D05-3362-03A0CCD93327}"/>
              </a:ext>
            </a:extLst>
          </p:cNvPr>
          <p:cNvSpPr txBox="1"/>
          <p:nvPr/>
        </p:nvSpPr>
        <p:spPr>
          <a:xfrm>
            <a:off x="6491179" y="3717998"/>
            <a:ext cx="2357463" cy="954107"/>
          </a:xfrm>
          <a:prstGeom prst="rect">
            <a:avLst/>
          </a:prstGeom>
          <a:noFill/>
          <a:ln w="28575">
            <a:solidFill>
              <a:schemeClr val="tx1"/>
            </a:solidFill>
          </a:ln>
        </p:spPr>
        <p:txBody>
          <a:bodyPr wrap="square" rtlCol="0">
            <a:spAutoFit/>
          </a:bodyPr>
          <a:lstStyle/>
          <a:p>
            <a:pPr algn="ctr"/>
            <a:r>
              <a:rPr lang="en-CN" altLang="zh-CN" sz="2800" dirty="0">
                <a:ea typeface="微软雅黑" panose="020B0503020204020204" pitchFamily="34" charset="-122"/>
              </a:rPr>
              <a:t>Hardware</a:t>
            </a:r>
          </a:p>
          <a:p>
            <a:pPr algn="ctr"/>
            <a:r>
              <a:rPr lang="en-CN" altLang="zh-CN" sz="2800" dirty="0">
                <a:ea typeface="微软雅黑" panose="020B0503020204020204" pitchFamily="34" charset="-122"/>
              </a:rPr>
              <a:t>Display</a:t>
            </a:r>
            <a:endParaRPr lang="en-US" altLang="zh-CN" sz="2800" dirty="0">
              <a:ea typeface="微软雅黑" panose="020B0503020204020204" pitchFamily="34" charset="-122"/>
            </a:endParaRPr>
          </a:p>
        </p:txBody>
      </p:sp>
      <p:sp>
        <p:nvSpPr>
          <p:cNvPr id="12" name="Down Arrow 11">
            <a:extLst>
              <a:ext uri="{FF2B5EF4-FFF2-40B4-BE49-F238E27FC236}">
                <a16:creationId xmlns:a16="http://schemas.microsoft.com/office/drawing/2014/main" id="{FCED0C22-F87E-8D34-88E4-09B411C72A4F}"/>
              </a:ext>
            </a:extLst>
          </p:cNvPr>
          <p:cNvSpPr/>
          <p:nvPr/>
        </p:nvSpPr>
        <p:spPr>
          <a:xfrm>
            <a:off x="1614680" y="3114647"/>
            <a:ext cx="138026" cy="546099"/>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3" name="Picture 12">
            <a:extLst>
              <a:ext uri="{FF2B5EF4-FFF2-40B4-BE49-F238E27FC236}">
                <a16:creationId xmlns:a16="http://schemas.microsoft.com/office/drawing/2014/main" id="{5052EA37-5A75-A3D1-62EC-4E413A7B51FD}"/>
              </a:ext>
            </a:extLst>
          </p:cNvPr>
          <p:cNvPicPr>
            <a:picLocks noChangeAspect="1"/>
          </p:cNvPicPr>
          <p:nvPr/>
        </p:nvPicPr>
        <p:blipFill>
          <a:blip r:embed="rId5"/>
          <a:stretch>
            <a:fillRect/>
          </a:stretch>
        </p:blipFill>
        <p:spPr>
          <a:xfrm>
            <a:off x="7218925" y="1279467"/>
            <a:ext cx="897870" cy="1835180"/>
          </a:xfrm>
          <a:prstGeom prst="rect">
            <a:avLst/>
          </a:prstGeom>
        </p:spPr>
      </p:pic>
      <p:sp>
        <p:nvSpPr>
          <p:cNvPr id="15" name="Down Arrow 14">
            <a:extLst>
              <a:ext uri="{FF2B5EF4-FFF2-40B4-BE49-F238E27FC236}">
                <a16:creationId xmlns:a16="http://schemas.microsoft.com/office/drawing/2014/main" id="{0F5B8BF0-CF2A-2D6A-AC36-F5D95F4A8A9D}"/>
              </a:ext>
            </a:extLst>
          </p:cNvPr>
          <p:cNvSpPr/>
          <p:nvPr/>
        </p:nvSpPr>
        <p:spPr>
          <a:xfrm>
            <a:off x="1602300" y="4729358"/>
            <a:ext cx="150405" cy="558374"/>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Down Arrow 16">
            <a:extLst>
              <a:ext uri="{FF2B5EF4-FFF2-40B4-BE49-F238E27FC236}">
                <a16:creationId xmlns:a16="http://schemas.microsoft.com/office/drawing/2014/main" id="{499100B7-F7E8-763B-D08D-706B33956205}"/>
              </a:ext>
            </a:extLst>
          </p:cNvPr>
          <p:cNvSpPr/>
          <p:nvPr/>
        </p:nvSpPr>
        <p:spPr>
          <a:xfrm rot="16200000">
            <a:off x="2998371" y="5533241"/>
            <a:ext cx="198806" cy="578981"/>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Down Arrow 17">
            <a:extLst>
              <a:ext uri="{FF2B5EF4-FFF2-40B4-BE49-F238E27FC236}">
                <a16:creationId xmlns:a16="http://schemas.microsoft.com/office/drawing/2014/main" id="{91D3B811-16C5-8A16-995D-4ADDB157590A}"/>
              </a:ext>
            </a:extLst>
          </p:cNvPr>
          <p:cNvSpPr/>
          <p:nvPr/>
        </p:nvSpPr>
        <p:spPr>
          <a:xfrm rot="16200000">
            <a:off x="6045800" y="5476754"/>
            <a:ext cx="198804" cy="691956"/>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Down Arrow 18">
            <a:extLst>
              <a:ext uri="{FF2B5EF4-FFF2-40B4-BE49-F238E27FC236}">
                <a16:creationId xmlns:a16="http://schemas.microsoft.com/office/drawing/2014/main" id="{FEE8FD09-D92C-6ED1-399F-98D4EF234039}"/>
              </a:ext>
            </a:extLst>
          </p:cNvPr>
          <p:cNvSpPr/>
          <p:nvPr/>
        </p:nvSpPr>
        <p:spPr>
          <a:xfrm rot="10800000">
            <a:off x="7598848" y="4724877"/>
            <a:ext cx="138026" cy="546099"/>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0" name="Down Arrow 19">
            <a:extLst>
              <a:ext uri="{FF2B5EF4-FFF2-40B4-BE49-F238E27FC236}">
                <a16:creationId xmlns:a16="http://schemas.microsoft.com/office/drawing/2014/main" id="{BE04104D-D8D5-03B2-998A-88A51639273D}"/>
              </a:ext>
            </a:extLst>
          </p:cNvPr>
          <p:cNvSpPr/>
          <p:nvPr/>
        </p:nvSpPr>
        <p:spPr>
          <a:xfrm rot="10800000">
            <a:off x="7598847" y="3218244"/>
            <a:ext cx="138026" cy="460790"/>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文本框 22">
            <a:extLst>
              <a:ext uri="{FF2B5EF4-FFF2-40B4-BE49-F238E27FC236}">
                <a16:creationId xmlns:a16="http://schemas.microsoft.com/office/drawing/2014/main" id="{D80611A7-6093-19B3-1074-3EFBD45BCA40}"/>
              </a:ext>
            </a:extLst>
          </p:cNvPr>
          <p:cNvSpPr txBox="1"/>
          <p:nvPr/>
        </p:nvSpPr>
        <p:spPr>
          <a:xfrm>
            <a:off x="2839202" y="3181312"/>
            <a:ext cx="3607786" cy="1569660"/>
          </a:xfrm>
          <a:prstGeom prst="rect">
            <a:avLst/>
          </a:prstGeom>
          <a:noFill/>
          <a:ln w="50800">
            <a:noFill/>
          </a:ln>
        </p:spPr>
        <p:txBody>
          <a:bodyPr wrap="square" rtlCol="0">
            <a:spAutoFit/>
          </a:bodyPr>
          <a:lstStyle/>
          <a:p>
            <a:pPr algn="ctr"/>
            <a:r>
              <a:rPr lang="en-US" sz="2400" b="1" dirty="0">
                <a:solidFill>
                  <a:srgbClr val="C00000"/>
                </a:solidFill>
                <a:ea typeface="微软雅黑" panose="020B0503020204020204" pitchFamily="34" charset="-122"/>
              </a:rPr>
              <a:t>Sophisticated</a:t>
            </a:r>
            <a:r>
              <a:rPr lang="en-US" altLang="zh-CN" sz="2400" b="1" dirty="0">
                <a:solidFill>
                  <a:srgbClr val="C00000"/>
                </a:solidFill>
                <a:ea typeface="微软雅黑" panose="020B0503020204020204" pitchFamily="34" charset="-122"/>
              </a:rPr>
              <a:t>——</a:t>
            </a:r>
          </a:p>
          <a:p>
            <a:pPr algn="ctr"/>
            <a:r>
              <a:rPr lang="en-US" altLang="zh-CN" sz="2400" b="1" dirty="0">
                <a:solidFill>
                  <a:srgbClr val="C00000"/>
                </a:solidFill>
                <a:ea typeface="微软雅黑" panose="020B0503020204020204" pitchFamily="34" charset="-122"/>
              </a:rPr>
              <a:t>a</a:t>
            </a:r>
            <a:r>
              <a:rPr lang="en-US" sz="2400" b="1" dirty="0">
                <a:solidFill>
                  <a:srgbClr val="C00000"/>
                </a:solidFill>
                <a:ea typeface="微软雅黑" panose="020B0503020204020204" pitchFamily="34" charset="-122"/>
              </a:rPr>
              <a:t>ny inefficiencies in</a:t>
            </a:r>
            <a:r>
              <a:rPr lang="zh-CN" altLang="en-US" sz="2400" b="1" dirty="0">
                <a:solidFill>
                  <a:srgbClr val="C00000"/>
                </a:solidFill>
                <a:ea typeface="微软雅黑" panose="020B0503020204020204" pitchFamily="34" charset="-122"/>
              </a:rPr>
              <a:t> </a:t>
            </a:r>
            <a:r>
              <a:rPr lang="en-US" sz="2400" b="1" dirty="0">
                <a:solidFill>
                  <a:srgbClr val="C00000"/>
                </a:solidFill>
                <a:ea typeface="微软雅黑" panose="020B0503020204020204" pitchFamily="34" charset="-122"/>
              </a:rPr>
              <a:t>each component/stage can slow down</a:t>
            </a:r>
            <a:r>
              <a:rPr lang="zh-CN" altLang="en-US" sz="2400" b="1" dirty="0">
                <a:solidFill>
                  <a:srgbClr val="C00000"/>
                </a:solidFill>
                <a:ea typeface="微软雅黑" panose="020B0503020204020204" pitchFamily="34" charset="-122"/>
              </a:rPr>
              <a:t> </a:t>
            </a:r>
            <a:r>
              <a:rPr lang="en-US" sz="2400" b="1" dirty="0">
                <a:solidFill>
                  <a:srgbClr val="C00000"/>
                </a:solidFill>
                <a:ea typeface="微软雅黑" panose="020B0503020204020204" pitchFamily="34" charset="-122"/>
              </a:rPr>
              <a:t>frame generation</a:t>
            </a:r>
            <a:r>
              <a:rPr lang="zh-CN" altLang="en-US" sz="2400" b="1" dirty="0">
                <a:solidFill>
                  <a:srgbClr val="C00000"/>
                </a:solidFill>
                <a:ea typeface="微软雅黑" panose="020B0503020204020204" pitchFamily="34" charset="-122"/>
              </a:rPr>
              <a:t>！</a:t>
            </a:r>
            <a:endParaRPr lang="en-US" sz="2400" b="1" dirty="0">
              <a:solidFill>
                <a:srgbClr val="C00000"/>
              </a:solidFill>
              <a:ea typeface="微软雅黑" panose="020B0503020204020204" pitchFamily="34" charset="-122"/>
            </a:endParaRPr>
          </a:p>
        </p:txBody>
      </p:sp>
      <p:sp>
        <p:nvSpPr>
          <p:cNvPr id="21" name="灯片编号占位符 18">
            <a:extLst>
              <a:ext uri="{FF2B5EF4-FFF2-40B4-BE49-F238E27FC236}">
                <a16:creationId xmlns:a16="http://schemas.microsoft.com/office/drawing/2014/main" id="{52D0DFCE-684F-4F6D-8FD6-FB1664862B07}"/>
              </a:ext>
            </a:extLst>
          </p:cNvPr>
          <p:cNvSpPr>
            <a:spLocks noGrp="1"/>
          </p:cNvSpPr>
          <p:nvPr>
            <p:ph type="sldNum" sz="quarter" idx="12"/>
          </p:nvPr>
        </p:nvSpPr>
        <p:spPr>
          <a:xfrm>
            <a:off x="6457950" y="6356351"/>
            <a:ext cx="2057400" cy="363600"/>
          </a:xfrm>
        </p:spPr>
        <p:txBody>
          <a:bodyPr/>
          <a:lstStyle/>
          <a:p>
            <a:fld id="{523CE5A3-3300-4D41-99A4-0032E3512D03}" type="slidenum">
              <a:rPr lang="zh-CN" altLang="en-US" smtClean="0"/>
              <a:t>4</a:t>
            </a:fld>
            <a:endParaRPr lang="zh-CN" altLang="en-US" dirty="0"/>
          </a:p>
        </p:txBody>
      </p:sp>
    </p:spTree>
    <p:extLst>
      <p:ext uri="{BB962C8B-B14F-4D97-AF65-F5344CB8AC3E}">
        <p14:creationId xmlns:p14="http://schemas.microsoft.com/office/powerpoint/2010/main" val="1086698323"/>
      </p:ext>
    </p:extLst>
  </p:cSld>
  <p:clrMapOvr>
    <a:masterClrMapping/>
  </p:clrMapOvr>
  <p:timing>
    <p:tnLst>
      <p:par>
        <p:cTn id="1" dur="indefinite" restart="never" nodeType="tmRoot">
          <p:childTnLst>
            <p:par>
              <p:cTn id="2"/>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2.</a:t>
            </a:r>
            <a:r>
              <a:rPr lang="zh-CN" altLang="en-US" sz="4000" b="1" dirty="0"/>
              <a:t> </a:t>
            </a:r>
            <a:r>
              <a:rPr lang="en-US" altLang="zh-CN" sz="4000" b="1" dirty="0"/>
              <a:t>Continuous Monitoring Infrastructure</a:t>
            </a:r>
            <a:endParaRPr lang="zh-CN" altLang="en-US" sz="4000" b="1" dirty="0"/>
          </a:p>
        </p:txBody>
      </p:sp>
      <p:sp>
        <p:nvSpPr>
          <p:cNvPr id="2" name="灯片编号占位符 1">
            <a:extLst>
              <a:ext uri="{FF2B5EF4-FFF2-40B4-BE49-F238E27FC236}">
                <a16:creationId xmlns:a16="http://schemas.microsoft.com/office/drawing/2014/main" id="{E4E1F8C3-46F6-0141-A987-A5CFDB836F30}"/>
              </a:ext>
            </a:extLst>
          </p:cNvPr>
          <p:cNvSpPr>
            <a:spLocks noGrp="1"/>
          </p:cNvSpPr>
          <p:nvPr>
            <p:ph type="sldNum" sz="quarter" idx="12"/>
          </p:nvPr>
        </p:nvSpPr>
        <p:spPr/>
        <p:txBody>
          <a:bodyPr/>
          <a:lstStyle/>
          <a:p>
            <a:fld id="{A36EC587-FD20-EF4C-9D1B-015B13E78424}" type="slidenum">
              <a:rPr kumimoji="1" lang="zh-CN" altLang="en-US" smtClean="0"/>
              <a:t>5</a:t>
            </a:fld>
            <a:endParaRPr kumimoji="1" lang="zh-CN" altLang="en-US"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E0CBCCCF-9057-40CC-BF47-EB82C9FAAE9B}"/>
              </a:ext>
            </a:extLst>
          </p:cNvPr>
          <p:cNvSpPr txBox="1">
            <a:spLocks noChangeArrowheads="1"/>
          </p:cNvSpPr>
          <p:nvPr/>
        </p:nvSpPr>
        <p:spPr>
          <a:xfrm>
            <a:off x="322855" y="1085454"/>
            <a:ext cx="8855558" cy="6463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p"/>
              <a:defRPr/>
            </a:pPr>
            <a:r>
              <a:rPr lang="en-US" altLang="zh-CN" sz="2400" b="1" dirty="0">
                <a:solidFill>
                  <a:srgbClr val="7030A0"/>
                </a:solidFill>
                <a:latin typeface="微软雅黑" panose="020B0503020204020204" pitchFamily="34" charset="-122"/>
                <a:ea typeface="微软雅黑" panose="020B0503020204020204" pitchFamily="34" charset="-122"/>
              </a:rPr>
              <a:t> </a:t>
            </a:r>
            <a:r>
              <a:rPr lang="en-US" altLang="zh-CN" b="1" dirty="0">
                <a:solidFill>
                  <a:srgbClr val="7030A0"/>
                </a:solidFill>
                <a:ea typeface="微软雅黑" panose="020B0503020204020204" pitchFamily="34" charset="-122"/>
              </a:rPr>
              <a:t>Android’s original diagnostic mechanism is not enough</a:t>
            </a:r>
            <a:endParaRPr lang="zh-CN" altLang="en-US" b="1" dirty="0">
              <a:solidFill>
                <a:srgbClr val="7030A0"/>
              </a:solidFill>
              <a:ea typeface="微软雅黑" panose="020B0503020204020204" pitchFamily="34" charset="-122"/>
            </a:endParaRPr>
          </a:p>
          <a:p>
            <a:pPr marL="457200" lvl="1" indent="0">
              <a:lnSpc>
                <a:spcPct val="100000"/>
              </a:lnSpc>
              <a:buNone/>
              <a:defRPr/>
            </a:pP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右箭头 16">
            <a:extLst>
              <a:ext uri="{FF2B5EF4-FFF2-40B4-BE49-F238E27FC236}">
                <a16:creationId xmlns:a16="http://schemas.microsoft.com/office/drawing/2014/main" id="{2A5FD2A3-8D50-B450-CA97-DC711C3B864A}"/>
              </a:ext>
            </a:extLst>
          </p:cNvPr>
          <p:cNvSpPr/>
          <p:nvPr/>
        </p:nvSpPr>
        <p:spPr>
          <a:xfrm>
            <a:off x="2393867" y="5150544"/>
            <a:ext cx="766916" cy="366131"/>
          </a:xfrm>
          <a:prstGeom prst="rightArrow">
            <a:avLst/>
          </a:prstGeom>
          <a:gradFill flip="none" rotWithShape="1">
            <a:gsLst>
              <a:gs pos="0">
                <a:srgbClr val="4AA507"/>
              </a:gs>
              <a:gs pos="32000">
                <a:srgbClr val="4AA507"/>
              </a:gs>
              <a:gs pos="83000">
                <a:srgbClr val="7030A0"/>
              </a:gs>
              <a:gs pos="100000">
                <a:srgbClr val="7030A0"/>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 name="圆角矩形 7">
            <a:extLst>
              <a:ext uri="{FF2B5EF4-FFF2-40B4-BE49-F238E27FC236}">
                <a16:creationId xmlns:a16="http://schemas.microsoft.com/office/drawing/2014/main" id="{34CFB0ED-5A01-87D1-4930-0EE877A4AE6D}"/>
              </a:ext>
            </a:extLst>
          </p:cNvPr>
          <p:cNvSpPr/>
          <p:nvPr/>
        </p:nvSpPr>
        <p:spPr>
          <a:xfrm>
            <a:off x="7275442" y="4819906"/>
            <a:ext cx="1283219" cy="976144"/>
          </a:xfrm>
          <a:prstGeom prst="roundRect">
            <a:avLst/>
          </a:prstGeom>
          <a:solidFill>
            <a:srgbClr val="0070C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Android-MOD</a:t>
            </a:r>
          </a:p>
        </p:txBody>
      </p:sp>
      <p:sp>
        <p:nvSpPr>
          <p:cNvPr id="5" name="圆角矩形 8">
            <a:extLst>
              <a:ext uri="{FF2B5EF4-FFF2-40B4-BE49-F238E27FC236}">
                <a16:creationId xmlns:a16="http://schemas.microsoft.com/office/drawing/2014/main" id="{76B53F48-79C6-97E1-C731-45704E8B6AAC}"/>
              </a:ext>
            </a:extLst>
          </p:cNvPr>
          <p:cNvSpPr/>
          <p:nvPr/>
        </p:nvSpPr>
        <p:spPr>
          <a:xfrm>
            <a:off x="3288401" y="4821409"/>
            <a:ext cx="2926869" cy="979041"/>
          </a:xfrm>
          <a:prstGeom prst="roundRect">
            <a:avLst/>
          </a:prstGeom>
          <a:solidFill>
            <a:srgbClr val="4AA507"/>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Collecting info of critical system services</a:t>
            </a:r>
          </a:p>
        </p:txBody>
      </p:sp>
      <p:sp>
        <p:nvSpPr>
          <p:cNvPr id="6" name="圆角矩形 9">
            <a:extLst>
              <a:ext uri="{FF2B5EF4-FFF2-40B4-BE49-F238E27FC236}">
                <a16:creationId xmlns:a16="http://schemas.microsoft.com/office/drawing/2014/main" id="{E80C1991-C54E-9B8B-BA22-6FCE03094E38}"/>
              </a:ext>
            </a:extLst>
          </p:cNvPr>
          <p:cNvSpPr/>
          <p:nvPr/>
        </p:nvSpPr>
        <p:spPr>
          <a:xfrm>
            <a:off x="506511" y="4819906"/>
            <a:ext cx="1714431" cy="976144"/>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Diagnosis w/ Android</a:t>
            </a:r>
          </a:p>
        </p:txBody>
      </p:sp>
      <p:sp>
        <p:nvSpPr>
          <p:cNvPr id="7" name="矩形 21">
            <a:extLst>
              <a:ext uri="{FF2B5EF4-FFF2-40B4-BE49-F238E27FC236}">
                <a16:creationId xmlns:a16="http://schemas.microsoft.com/office/drawing/2014/main" id="{812C4A0F-B595-6621-D9BC-5E7DA88535C8}"/>
              </a:ext>
            </a:extLst>
          </p:cNvPr>
          <p:cNvSpPr/>
          <p:nvPr/>
        </p:nvSpPr>
        <p:spPr>
          <a:xfrm>
            <a:off x="927312" y="5916887"/>
            <a:ext cx="3103199" cy="646331"/>
          </a:xfrm>
          <a:prstGeom prst="rect">
            <a:avLst/>
          </a:prstGeom>
        </p:spPr>
        <p:txBody>
          <a:bodyPr wrap="square">
            <a:spAutoFit/>
          </a:bodyPr>
          <a:lstStyle/>
          <a:p>
            <a:pPr lvl="1" algn="ctr">
              <a:defRPr/>
            </a:pPr>
            <a:r>
              <a:rPr lang="en-US" altLang="zh-CN" dirty="0">
                <a:ea typeface="微软雅黑" panose="020B0503020204020204" pitchFamily="34" charset="-122"/>
              </a:rPr>
              <a:t>Lacking insights into critical system services</a:t>
            </a:r>
            <a:endParaRPr lang="en-US" altLang="zh-CN" b="1" dirty="0">
              <a:ea typeface="微软雅黑" panose="020B0503020204020204" pitchFamily="34" charset="-122"/>
            </a:endParaRPr>
          </a:p>
        </p:txBody>
      </p:sp>
      <p:sp>
        <p:nvSpPr>
          <p:cNvPr id="8" name="矩形 22">
            <a:extLst>
              <a:ext uri="{FF2B5EF4-FFF2-40B4-BE49-F238E27FC236}">
                <a16:creationId xmlns:a16="http://schemas.microsoft.com/office/drawing/2014/main" id="{496C6321-5795-2584-3B55-A86C8415A474}"/>
              </a:ext>
            </a:extLst>
          </p:cNvPr>
          <p:cNvSpPr/>
          <p:nvPr/>
        </p:nvSpPr>
        <p:spPr>
          <a:xfrm>
            <a:off x="5295081" y="5916887"/>
            <a:ext cx="3103199" cy="646331"/>
          </a:xfrm>
          <a:prstGeom prst="rect">
            <a:avLst/>
          </a:prstGeom>
        </p:spPr>
        <p:txBody>
          <a:bodyPr wrap="square">
            <a:spAutoFit/>
          </a:bodyPr>
          <a:lstStyle/>
          <a:p>
            <a:pPr lvl="1">
              <a:defRPr/>
            </a:pPr>
            <a:r>
              <a:rPr lang="en-US" altLang="zh-CN" dirty="0"/>
              <a:t>Need to modify the Android framework</a:t>
            </a:r>
          </a:p>
        </p:txBody>
      </p:sp>
      <p:sp>
        <p:nvSpPr>
          <p:cNvPr id="9" name="右箭头 16">
            <a:extLst>
              <a:ext uri="{FF2B5EF4-FFF2-40B4-BE49-F238E27FC236}">
                <a16:creationId xmlns:a16="http://schemas.microsoft.com/office/drawing/2014/main" id="{9E31E7B6-94C9-7C86-12F6-B626316AD653}"/>
              </a:ext>
            </a:extLst>
          </p:cNvPr>
          <p:cNvSpPr/>
          <p:nvPr/>
        </p:nvSpPr>
        <p:spPr>
          <a:xfrm>
            <a:off x="6376360" y="5150545"/>
            <a:ext cx="766916" cy="366131"/>
          </a:xfrm>
          <a:prstGeom prst="rightArrow">
            <a:avLst/>
          </a:prstGeom>
          <a:gradFill flip="none" rotWithShape="1">
            <a:gsLst>
              <a:gs pos="0">
                <a:srgbClr val="0070C0"/>
              </a:gs>
              <a:gs pos="32000">
                <a:srgbClr val="0070C0"/>
              </a:gs>
              <a:gs pos="83000">
                <a:srgbClr val="4AA507"/>
              </a:gs>
              <a:gs pos="99000">
                <a:srgbClr val="4AA507"/>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TextBox 12">
            <a:extLst>
              <a:ext uri="{FF2B5EF4-FFF2-40B4-BE49-F238E27FC236}">
                <a16:creationId xmlns:a16="http://schemas.microsoft.com/office/drawing/2014/main" id="{23E306A3-986C-A700-6716-4A4AB6887CE6}"/>
              </a:ext>
            </a:extLst>
          </p:cNvPr>
          <p:cNvSpPr txBox="1"/>
          <p:nvPr/>
        </p:nvSpPr>
        <p:spPr>
          <a:xfrm>
            <a:off x="322855" y="2650542"/>
            <a:ext cx="8244335" cy="523220"/>
          </a:xfrm>
          <a:prstGeom prst="rect">
            <a:avLst/>
          </a:prstGeom>
          <a:noFill/>
        </p:spPr>
        <p:txBody>
          <a:bodyPr wrap="square">
            <a:spAutoFit/>
          </a:bodyPr>
          <a:lstStyle/>
          <a:p>
            <a:pPr>
              <a:lnSpc>
                <a:spcPct val="100000"/>
              </a:lnSpc>
              <a:buFont typeface="Wingdings" panose="05000000000000000000" pitchFamily="2" charset="2"/>
              <a:buChar char="p"/>
              <a:defRPr/>
            </a:pPr>
            <a:r>
              <a:rPr lang="en-US" altLang="zh-CN" sz="2800" b="1" dirty="0">
                <a:solidFill>
                  <a:srgbClr val="0070C0"/>
                </a:solidFill>
                <a:ea typeface="微软雅黑" panose="020B0503020204020204" pitchFamily="34" charset="-122"/>
              </a:rPr>
              <a:t> Our continuous monitoring infrastructure</a:t>
            </a:r>
          </a:p>
        </p:txBody>
      </p:sp>
      <p:sp>
        <p:nvSpPr>
          <p:cNvPr id="15" name="TextBox 14">
            <a:extLst>
              <a:ext uri="{FF2B5EF4-FFF2-40B4-BE49-F238E27FC236}">
                <a16:creationId xmlns:a16="http://schemas.microsoft.com/office/drawing/2014/main" id="{3D17D06F-B62D-C9B9-110E-2039C9DD648D}"/>
              </a:ext>
            </a:extLst>
          </p:cNvPr>
          <p:cNvSpPr txBox="1"/>
          <p:nvPr/>
        </p:nvSpPr>
        <p:spPr>
          <a:xfrm>
            <a:off x="577760" y="1621816"/>
            <a:ext cx="7589998" cy="461665"/>
          </a:xfrm>
          <a:prstGeom prst="rect">
            <a:avLst/>
          </a:prstGeom>
          <a:noFill/>
        </p:spPr>
        <p:txBody>
          <a:bodyPr wrap="square">
            <a:spAutoFit/>
          </a:bodyPr>
          <a:lstStyle/>
          <a:p>
            <a:pPr>
              <a:buFont typeface="Wingdings" panose="05000000000000000000" pitchFamily="2" charset="2"/>
              <a:buChar char="p"/>
              <a:defRPr/>
            </a:pPr>
            <a:r>
              <a:rPr lang="en-US" altLang="zh-CN" sz="2400" dirty="0">
                <a:ea typeface="微软雅黑" panose="020B0503020204020204" pitchFamily="34" charset="-122"/>
              </a:rPr>
              <a:t> No formal definition of “perceptible” SUR events</a:t>
            </a:r>
          </a:p>
        </p:txBody>
      </p:sp>
      <p:sp>
        <p:nvSpPr>
          <p:cNvPr id="17" name="TextBox 16">
            <a:extLst>
              <a:ext uri="{FF2B5EF4-FFF2-40B4-BE49-F238E27FC236}">
                <a16:creationId xmlns:a16="http://schemas.microsoft.com/office/drawing/2014/main" id="{1672F10B-229F-956D-66E2-84CE8C3D3BD4}"/>
              </a:ext>
            </a:extLst>
          </p:cNvPr>
          <p:cNvSpPr txBox="1"/>
          <p:nvPr/>
        </p:nvSpPr>
        <p:spPr>
          <a:xfrm>
            <a:off x="577759" y="2056635"/>
            <a:ext cx="7651837" cy="461665"/>
          </a:xfrm>
          <a:prstGeom prst="rect">
            <a:avLst/>
          </a:prstGeom>
          <a:noFill/>
        </p:spPr>
        <p:txBody>
          <a:bodyPr wrap="square">
            <a:spAutoFit/>
          </a:bodyPr>
          <a:lstStyle/>
          <a:p>
            <a:pPr>
              <a:buFont typeface="Wingdings" panose="05000000000000000000" pitchFamily="2" charset="2"/>
              <a:buChar char="p"/>
              <a:defRPr/>
            </a:pPr>
            <a:r>
              <a:rPr lang="zh-CN" altLang="en-US" sz="2400" dirty="0">
                <a:ea typeface="微软雅黑" panose="020B0503020204020204" pitchFamily="34" charset="-122"/>
              </a:rPr>
              <a:t> </a:t>
            </a:r>
            <a:r>
              <a:rPr lang="en-US" altLang="zh-CN" sz="2400" dirty="0">
                <a:ea typeface="微软雅黑" panose="020B0503020204020204" pitchFamily="34" charset="-122"/>
              </a:rPr>
              <a:t>Lacking</a:t>
            </a:r>
            <a:r>
              <a:rPr lang="zh-CN" altLang="en-US" sz="2400" dirty="0">
                <a:ea typeface="微软雅黑" panose="020B0503020204020204" pitchFamily="34" charset="-122"/>
              </a:rPr>
              <a:t> </a:t>
            </a:r>
            <a:r>
              <a:rPr lang="en-US" altLang="zh-CN" sz="2400" dirty="0">
                <a:ea typeface="微软雅黑" panose="020B0503020204020204" pitchFamily="34" charset="-122"/>
              </a:rPr>
              <a:t>insights into critical system services</a:t>
            </a:r>
          </a:p>
        </p:txBody>
      </p:sp>
      <p:sp>
        <p:nvSpPr>
          <p:cNvPr id="18" name="TextBox 17">
            <a:extLst>
              <a:ext uri="{FF2B5EF4-FFF2-40B4-BE49-F238E27FC236}">
                <a16:creationId xmlns:a16="http://schemas.microsoft.com/office/drawing/2014/main" id="{535D59A2-F76A-F729-850A-91BFD65DC540}"/>
              </a:ext>
            </a:extLst>
          </p:cNvPr>
          <p:cNvSpPr txBox="1"/>
          <p:nvPr/>
        </p:nvSpPr>
        <p:spPr>
          <a:xfrm>
            <a:off x="577759" y="3205394"/>
            <a:ext cx="8181928" cy="461665"/>
          </a:xfrm>
          <a:prstGeom prst="rect">
            <a:avLst/>
          </a:prstGeom>
          <a:noFill/>
        </p:spPr>
        <p:txBody>
          <a:bodyPr wrap="square">
            <a:spAutoFit/>
          </a:bodyPr>
          <a:lstStyle/>
          <a:p>
            <a:pPr>
              <a:buFont typeface="Wingdings" panose="05000000000000000000" pitchFamily="2" charset="2"/>
              <a:buChar char="p"/>
              <a:defRPr/>
            </a:pPr>
            <a:r>
              <a:rPr lang="zh-CN" altLang="en-US" sz="2400" dirty="0">
                <a:ea typeface="微软雅黑" panose="020B0503020204020204" pitchFamily="34" charset="-122"/>
              </a:rPr>
              <a:t> </a:t>
            </a:r>
            <a:r>
              <a:rPr lang="en-US" altLang="zh-CN" sz="2400" dirty="0">
                <a:ea typeface="微软雅黑" panose="020B0503020204020204" pitchFamily="34" charset="-122"/>
              </a:rPr>
              <a:t>We collaborate with Xiaomi, a major phone vendor in China</a:t>
            </a:r>
          </a:p>
        </p:txBody>
      </p:sp>
      <p:sp>
        <p:nvSpPr>
          <p:cNvPr id="19" name="TextBox 18">
            <a:extLst>
              <a:ext uri="{FF2B5EF4-FFF2-40B4-BE49-F238E27FC236}">
                <a16:creationId xmlns:a16="http://schemas.microsoft.com/office/drawing/2014/main" id="{1144E1A9-C5CF-969C-2AC6-AA2A6384BDD6}"/>
              </a:ext>
            </a:extLst>
          </p:cNvPr>
          <p:cNvSpPr txBox="1"/>
          <p:nvPr/>
        </p:nvSpPr>
        <p:spPr>
          <a:xfrm>
            <a:off x="577759" y="4120738"/>
            <a:ext cx="7651837" cy="461665"/>
          </a:xfrm>
          <a:prstGeom prst="rect">
            <a:avLst/>
          </a:prstGeom>
          <a:noFill/>
        </p:spPr>
        <p:txBody>
          <a:bodyPr wrap="square">
            <a:spAutoFit/>
          </a:bodyPr>
          <a:lstStyle/>
          <a:p>
            <a:pPr>
              <a:buFont typeface="Wingdings" panose="05000000000000000000" pitchFamily="2" charset="2"/>
              <a:buChar char="p"/>
              <a:defRPr/>
            </a:pPr>
            <a:r>
              <a:rPr lang="zh-CN" altLang="en-US" sz="2400" dirty="0">
                <a:ea typeface="微软雅黑" panose="020B0503020204020204" pitchFamily="34" charset="-122"/>
              </a:rPr>
              <a:t> </a:t>
            </a:r>
            <a:r>
              <a:rPr lang="en-US" altLang="zh-CN" sz="2400" dirty="0">
                <a:ea typeface="微软雅黑" panose="020B0503020204020204" pitchFamily="34" charset="-122"/>
              </a:rPr>
              <a:t>Modifying vanilla Android versions 10.0, 11.0, and 12.0</a:t>
            </a:r>
          </a:p>
        </p:txBody>
      </p:sp>
      <p:sp>
        <p:nvSpPr>
          <p:cNvPr id="20" name="TextBox 19">
            <a:extLst>
              <a:ext uri="{FF2B5EF4-FFF2-40B4-BE49-F238E27FC236}">
                <a16:creationId xmlns:a16="http://schemas.microsoft.com/office/drawing/2014/main" id="{1FAE8055-3F34-F715-31F2-F276127E24EB}"/>
              </a:ext>
            </a:extLst>
          </p:cNvPr>
          <p:cNvSpPr txBox="1"/>
          <p:nvPr/>
        </p:nvSpPr>
        <p:spPr>
          <a:xfrm>
            <a:off x="577759" y="3663066"/>
            <a:ext cx="7651837" cy="461665"/>
          </a:xfrm>
          <a:prstGeom prst="rect">
            <a:avLst/>
          </a:prstGeom>
          <a:noFill/>
        </p:spPr>
        <p:txBody>
          <a:bodyPr wrap="square">
            <a:spAutoFit/>
          </a:bodyPr>
          <a:lstStyle/>
          <a:p>
            <a:pPr>
              <a:buFont typeface="Wingdings" panose="05000000000000000000" pitchFamily="2" charset="2"/>
              <a:buChar char="p"/>
              <a:defRPr/>
            </a:pPr>
            <a:r>
              <a:rPr lang="zh-CN" altLang="en-US" sz="2400" dirty="0">
                <a:ea typeface="微软雅黑" panose="020B0503020204020204" pitchFamily="34" charset="-122"/>
              </a:rPr>
              <a:t> </a:t>
            </a:r>
            <a:r>
              <a:rPr lang="en-US" altLang="zh-CN" sz="2400" dirty="0">
                <a:ea typeface="微软雅黑" panose="020B0503020204020204" pitchFamily="34" charset="-122"/>
              </a:rPr>
              <a:t>Android-MOD:</a:t>
            </a:r>
            <a:r>
              <a:rPr lang="zh-CN" altLang="en-US" sz="2400" dirty="0">
                <a:ea typeface="微软雅黑" panose="020B0503020204020204" pitchFamily="34" charset="-122"/>
              </a:rPr>
              <a:t> </a:t>
            </a:r>
            <a:r>
              <a:rPr lang="en-US" altLang="zh-CN" sz="2400" dirty="0">
                <a:ea typeface="微软雅黑" panose="020B0503020204020204" pitchFamily="34" charset="-122"/>
              </a:rPr>
              <a:t>a customized Android system</a:t>
            </a:r>
          </a:p>
        </p:txBody>
      </p:sp>
      <p:pic>
        <p:nvPicPr>
          <p:cNvPr id="1026" name="Picture 2" descr="https://www.thucloud.com/zhenhua/images/MIUI-logo.png">
            <a:extLst>
              <a:ext uri="{FF2B5EF4-FFF2-40B4-BE49-F238E27FC236}">
                <a16:creationId xmlns:a16="http://schemas.microsoft.com/office/drawing/2014/main" id="{E6D5B2CB-CDFA-4FA7-8D49-F07FAFE87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288" y="3621411"/>
            <a:ext cx="1876522" cy="71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448064"/>
      </p:ext>
    </p:extLst>
  </p:cSld>
  <p:clrMapOvr>
    <a:masterClrMapping/>
  </p:clrMapOvr>
  <p:timing>
    <p:tnLst>
      <p:par>
        <p:cTn id="1" dur="indefinite" restart="never" nodeType="tmRoot">
          <p:childTnLst>
            <p:par>
              <p:cTn id="2"/>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2.</a:t>
            </a:r>
            <a:r>
              <a:rPr lang="zh-CN" altLang="en-US" sz="4000" b="1" dirty="0"/>
              <a:t> </a:t>
            </a:r>
            <a:r>
              <a:rPr lang="en-US" altLang="zh-CN" sz="4000" b="1" dirty="0"/>
              <a:t>Continuous Monitoring Infrastructure</a:t>
            </a:r>
            <a:endParaRPr lang="zh-CN" altLang="en-US" sz="4000" b="1" dirty="0"/>
          </a:p>
        </p:txBody>
      </p:sp>
      <p:sp>
        <p:nvSpPr>
          <p:cNvPr id="2" name="灯片编号占位符 1">
            <a:extLst>
              <a:ext uri="{FF2B5EF4-FFF2-40B4-BE49-F238E27FC236}">
                <a16:creationId xmlns:a16="http://schemas.microsoft.com/office/drawing/2014/main" id="{E4E1F8C3-46F6-0141-A987-A5CFDB836F30}"/>
              </a:ext>
            </a:extLst>
          </p:cNvPr>
          <p:cNvSpPr>
            <a:spLocks noGrp="1"/>
          </p:cNvSpPr>
          <p:nvPr>
            <p:ph type="sldNum" sz="quarter" idx="12"/>
          </p:nvPr>
        </p:nvSpPr>
        <p:spPr/>
        <p:txBody>
          <a:bodyPr/>
          <a:lstStyle/>
          <a:p>
            <a:fld id="{A36EC587-FD20-EF4C-9D1B-015B13E78424}" type="slidenum">
              <a:rPr kumimoji="1" lang="zh-CN" altLang="en-US" smtClean="0"/>
              <a:t>6</a:t>
            </a:fld>
            <a:endParaRPr kumimoji="1" lang="zh-CN" altLang="en-US"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文本占位符 7">
            <a:extLst>
              <a:ext uri="{FF2B5EF4-FFF2-40B4-BE49-F238E27FC236}">
                <a16:creationId xmlns:a16="http://schemas.microsoft.com/office/drawing/2014/main" id="{52C282C4-B7EB-31F4-94F3-D8C754B0F501}"/>
              </a:ext>
            </a:extLst>
          </p:cNvPr>
          <p:cNvSpPr txBox="1">
            <a:spLocks/>
          </p:cNvSpPr>
          <p:nvPr/>
        </p:nvSpPr>
        <p:spPr>
          <a:xfrm>
            <a:off x="460288" y="1172695"/>
            <a:ext cx="8683712" cy="3121575"/>
          </a:xfrm>
          <a:prstGeom prst="rect">
            <a:avLst/>
          </a:prstGeom>
        </p:spPr>
        <p:txBody>
          <a:bodyPr vert="horz" lIns="0" tIns="0" rIns="0" bIns="0" rtlCol="0">
            <a:normAutofit fontScale="92500"/>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b="1" dirty="0"/>
              <a:t>SUR</a:t>
            </a:r>
            <a:r>
              <a:rPr lang="zh-CN" altLang="en-US" sz="2400" b="1" dirty="0"/>
              <a:t> </a:t>
            </a:r>
            <a:r>
              <a:rPr lang="en-US" altLang="zh-CN" sz="2400" b="1" dirty="0"/>
              <a:t>definition</a:t>
            </a:r>
            <a:r>
              <a:rPr lang="en-US" altLang="zh-CN" sz="2400" dirty="0"/>
              <a:t>:</a:t>
            </a:r>
            <a:r>
              <a:rPr lang="zh-CN" altLang="en-US" sz="2400" dirty="0"/>
              <a:t> </a:t>
            </a:r>
            <a:r>
              <a:rPr lang="en-US" altLang="zh-CN" sz="2400" dirty="0"/>
              <a:t>we</a:t>
            </a:r>
            <a:r>
              <a:rPr lang="zh-CN" altLang="en-US" sz="2400" dirty="0"/>
              <a:t> </a:t>
            </a:r>
            <a:r>
              <a:rPr lang="en-US" altLang="zh-CN" sz="2400" dirty="0"/>
              <a:t>did</a:t>
            </a:r>
            <a:r>
              <a:rPr lang="zh-CN" altLang="en-US" sz="2400" dirty="0"/>
              <a:t> </a:t>
            </a:r>
            <a:r>
              <a:rPr lang="en-US" altLang="zh-CN" sz="2400" dirty="0"/>
              <a:t>a</a:t>
            </a:r>
            <a:r>
              <a:rPr lang="zh-CN" altLang="en-US" sz="2400" dirty="0"/>
              <a:t> </a:t>
            </a:r>
            <a:r>
              <a:rPr lang="en-US" altLang="zh-CN" sz="2400" dirty="0"/>
              <a:t>user study</a:t>
            </a:r>
            <a:r>
              <a:rPr lang="zh-CN" altLang="en-US" sz="2400" dirty="0"/>
              <a:t> </a:t>
            </a:r>
            <a:r>
              <a:rPr lang="en-US" altLang="zh-CN" sz="2400" dirty="0"/>
              <a:t>by</a:t>
            </a:r>
            <a:r>
              <a:rPr lang="zh-CN" altLang="en-US" sz="2400" dirty="0"/>
              <a:t> </a:t>
            </a:r>
            <a:r>
              <a:rPr lang="en-US" altLang="zh-CN" sz="2400" dirty="0"/>
              <a:t>recruiting</a:t>
            </a:r>
            <a:r>
              <a:rPr lang="zh-CN" altLang="en-US" sz="2400" dirty="0"/>
              <a:t> </a:t>
            </a:r>
            <a:r>
              <a:rPr lang="en-US" altLang="zh-CN" sz="2400" dirty="0"/>
              <a:t>a variety of</a:t>
            </a:r>
            <a:r>
              <a:rPr lang="zh-CN" altLang="en-US" sz="2400" dirty="0"/>
              <a:t> </a:t>
            </a:r>
            <a:r>
              <a:rPr lang="en-US" altLang="zh-CN" sz="2400" dirty="0"/>
              <a:t>volunteers</a:t>
            </a:r>
            <a:r>
              <a:rPr lang="zh-CN" altLang="en-US" sz="2400" dirty="0"/>
              <a:t> </a:t>
            </a:r>
            <a:r>
              <a:rPr lang="en-US" altLang="zh-CN" sz="2400" dirty="0"/>
              <a:t>to identify perceptible SUR events</a:t>
            </a:r>
            <a:r>
              <a:rPr lang="zh-CN" altLang="en-US" sz="2400" dirty="0"/>
              <a:t> </a:t>
            </a:r>
            <a:r>
              <a:rPr lang="en-US" altLang="zh-CN" sz="2400" dirty="0"/>
              <a:t>(i.e.,</a:t>
            </a:r>
            <a:r>
              <a:rPr lang="zh-CN" altLang="en-US" sz="2400" dirty="0"/>
              <a:t> </a:t>
            </a:r>
            <a:r>
              <a:rPr lang="en-US" altLang="zh-CN" sz="2400" dirty="0"/>
              <a:t>rendering</a:t>
            </a:r>
            <a:r>
              <a:rPr lang="zh-CN" altLang="en-US" sz="2400" dirty="0"/>
              <a:t> </a:t>
            </a:r>
            <a:r>
              <a:rPr lang="en-US" altLang="zh-CN" sz="2400" dirty="0"/>
              <a:t>delay</a:t>
            </a:r>
            <a:r>
              <a:rPr lang="zh-CN" altLang="en-US" sz="2400" dirty="0"/>
              <a:t> </a:t>
            </a:r>
            <a:r>
              <a:rPr lang="en-US" altLang="zh-CN" sz="2400" dirty="0"/>
              <a:t>&gt;</a:t>
            </a:r>
            <a:r>
              <a:rPr lang="zh-CN" altLang="en-US" sz="2400" dirty="0"/>
              <a:t> </a:t>
            </a:r>
            <a:r>
              <a:rPr lang="en-US" altLang="zh-CN" sz="2400" dirty="0"/>
              <a:t>50 </a:t>
            </a:r>
            <a:r>
              <a:rPr lang="en-US" altLang="zh-CN" sz="2400" dirty="0" err="1"/>
              <a:t>ms</a:t>
            </a:r>
            <a:r>
              <a:rPr lang="en-US" altLang="zh-CN" sz="2400" dirty="0"/>
              <a:t>)</a:t>
            </a:r>
          </a:p>
          <a:p>
            <a:pPr marL="342900" indent="-342900">
              <a:buFont typeface="Wingdings" pitchFamily="2" charset="2"/>
              <a:buChar char="p"/>
            </a:pPr>
            <a:r>
              <a:rPr lang="en-US" altLang="zh-CN" sz="2400" b="1" dirty="0"/>
              <a:t>System service instrumentation</a:t>
            </a:r>
            <a:r>
              <a:rPr lang="en-US" altLang="zh-CN" sz="2400" dirty="0"/>
              <a:t>:</a:t>
            </a:r>
            <a:r>
              <a:rPr lang="zh-CN" altLang="en-US" sz="2400" dirty="0"/>
              <a:t> </a:t>
            </a:r>
            <a:r>
              <a:rPr lang="en-US" altLang="zh-CN" sz="2400" dirty="0"/>
              <a:t>we</a:t>
            </a:r>
            <a:r>
              <a:rPr lang="zh-CN" altLang="en-US" sz="2400" dirty="0"/>
              <a:t> </a:t>
            </a:r>
            <a:r>
              <a:rPr lang="en-US" altLang="zh-CN" sz="2400" dirty="0"/>
              <a:t>modify</a:t>
            </a:r>
            <a:r>
              <a:rPr lang="zh-CN" altLang="en-US" sz="2400" dirty="0"/>
              <a:t> </a:t>
            </a:r>
            <a:r>
              <a:rPr lang="en-US" altLang="zh-CN" sz="2400" dirty="0"/>
              <a:t>the</a:t>
            </a:r>
            <a:r>
              <a:rPr lang="zh-CN" altLang="en-US" sz="2400" dirty="0"/>
              <a:t> </a:t>
            </a:r>
            <a:r>
              <a:rPr lang="en-US" altLang="zh-CN" sz="2400" dirty="0"/>
              <a:t>code</a:t>
            </a:r>
            <a:r>
              <a:rPr lang="zh-CN" altLang="en-US" sz="2400" dirty="0"/>
              <a:t> </a:t>
            </a:r>
            <a:r>
              <a:rPr lang="en-US" altLang="zh-CN" sz="2400" dirty="0"/>
              <a:t>of</a:t>
            </a:r>
            <a:r>
              <a:rPr lang="zh-CN" altLang="en-US" sz="2400" dirty="0"/>
              <a:t> </a:t>
            </a:r>
            <a:r>
              <a:rPr lang="en-US" altLang="zh-CN" sz="2400" dirty="0"/>
              <a:t>critical</a:t>
            </a:r>
            <a:r>
              <a:rPr lang="zh-CN" altLang="en-US" sz="2400" dirty="0"/>
              <a:t> </a:t>
            </a:r>
            <a:r>
              <a:rPr lang="en-US" altLang="zh-CN" sz="2400" dirty="0"/>
              <a:t>system</a:t>
            </a:r>
            <a:r>
              <a:rPr lang="zh-CN" altLang="en-US" sz="2400" dirty="0"/>
              <a:t> </a:t>
            </a:r>
            <a:r>
              <a:rPr lang="en-US" altLang="zh-CN" sz="2400" dirty="0"/>
              <a:t>services</a:t>
            </a:r>
            <a:r>
              <a:rPr lang="zh-CN" altLang="en-US" sz="2400" dirty="0"/>
              <a:t> </a:t>
            </a:r>
            <a:r>
              <a:rPr lang="en-US" altLang="zh-CN" sz="2400" dirty="0"/>
              <a:t>to</a:t>
            </a:r>
            <a:r>
              <a:rPr lang="zh-CN" altLang="en-US" sz="2400" dirty="0"/>
              <a:t> </a:t>
            </a:r>
            <a:r>
              <a:rPr lang="en-US" altLang="zh-CN" sz="2400" dirty="0"/>
              <a:t>insert</a:t>
            </a:r>
            <a:r>
              <a:rPr lang="zh-CN" altLang="en-US" sz="2400" dirty="0"/>
              <a:t> </a:t>
            </a:r>
            <a:r>
              <a:rPr lang="en-US" altLang="zh-CN" sz="2400" dirty="0"/>
              <a:t>monitoring</a:t>
            </a:r>
            <a:r>
              <a:rPr lang="zh-CN" altLang="en-US" sz="2400" dirty="0"/>
              <a:t> </a:t>
            </a:r>
            <a:r>
              <a:rPr lang="en-US" altLang="zh-CN" sz="2400" dirty="0"/>
              <a:t>hooks,</a:t>
            </a:r>
            <a:r>
              <a:rPr lang="zh-CN" altLang="en-US" sz="2400" dirty="0"/>
              <a:t> </a:t>
            </a:r>
            <a:r>
              <a:rPr lang="en-US" altLang="zh-CN" sz="2400" dirty="0"/>
              <a:t>e.g.,</a:t>
            </a:r>
            <a:r>
              <a:rPr lang="zh-CN" altLang="en-US" sz="2400" dirty="0"/>
              <a:t> </a:t>
            </a:r>
            <a:r>
              <a:rPr lang="en-US" altLang="zh-CN" sz="2400" dirty="0"/>
              <a:t>monitoring</a:t>
            </a:r>
            <a:r>
              <a:rPr lang="zh-CN" altLang="en-US" sz="2400" dirty="0"/>
              <a:t> </a:t>
            </a:r>
            <a:r>
              <a:rPr lang="en-US" altLang="zh-CN" sz="2400" dirty="0"/>
              <a:t>the</a:t>
            </a:r>
            <a:r>
              <a:rPr lang="zh-CN" altLang="en-US" sz="2400" dirty="0"/>
              <a:t> </a:t>
            </a:r>
            <a:r>
              <a:rPr lang="en-US" altLang="zh-CN" sz="2400" dirty="0"/>
              <a:t>lock</a:t>
            </a:r>
            <a:r>
              <a:rPr lang="zh-CN" altLang="en-US" sz="2400" dirty="0"/>
              <a:t> </a:t>
            </a:r>
            <a:r>
              <a:rPr lang="en-US" altLang="zh-CN" sz="2400" dirty="0"/>
              <a:t>contention</a:t>
            </a:r>
          </a:p>
          <a:p>
            <a:pPr marL="342900" indent="-342900">
              <a:buFont typeface="Wingdings" pitchFamily="2" charset="2"/>
              <a:buChar char="p"/>
            </a:pPr>
            <a:r>
              <a:rPr lang="en-US" altLang="zh-CN" sz="2400" b="1" dirty="0"/>
              <a:t>Cross-layer in-situ information tracing</a:t>
            </a:r>
            <a:r>
              <a:rPr lang="en-US" altLang="zh-CN" sz="2400" dirty="0"/>
              <a:t>:</a:t>
            </a:r>
            <a:r>
              <a:rPr lang="zh-CN" altLang="en-US" sz="2400" dirty="0"/>
              <a:t> </a:t>
            </a:r>
            <a:r>
              <a:rPr lang="en-US" altLang="zh-CN" sz="2400" dirty="0"/>
              <a:t>e.g.,</a:t>
            </a:r>
            <a:r>
              <a:rPr lang="zh-CN" altLang="en-US" sz="2400" dirty="0"/>
              <a:t> </a:t>
            </a:r>
            <a:r>
              <a:rPr lang="en-US" altLang="zh-CN" sz="2400" dirty="0"/>
              <a:t>CPU/memory/IO</a:t>
            </a:r>
            <a:r>
              <a:rPr lang="zh-CN" altLang="en-US" sz="2400" dirty="0"/>
              <a:t> </a:t>
            </a:r>
            <a:r>
              <a:rPr lang="en-US" altLang="zh-CN" sz="2400" dirty="0"/>
              <a:t>utilization</a:t>
            </a:r>
          </a:p>
          <a:p>
            <a:pPr marL="342900" indent="-342900">
              <a:buFont typeface="Wingdings" pitchFamily="2" charset="2"/>
              <a:buChar char="p"/>
            </a:pPr>
            <a:r>
              <a:rPr lang="en-US" altLang="zh-CN" sz="2400" dirty="0"/>
              <a:t>Lightweight: negligible runtime overhead</a:t>
            </a:r>
          </a:p>
        </p:txBody>
      </p:sp>
      <p:pic>
        <p:nvPicPr>
          <p:cNvPr id="5" name="Picture 4">
            <a:extLst>
              <a:ext uri="{FF2B5EF4-FFF2-40B4-BE49-F238E27FC236}">
                <a16:creationId xmlns:a16="http://schemas.microsoft.com/office/drawing/2014/main" id="{09898346-ADAC-6058-3067-65D023EC18FB}"/>
              </a:ext>
            </a:extLst>
          </p:cNvPr>
          <p:cNvPicPr>
            <a:picLocks noChangeAspect="1"/>
          </p:cNvPicPr>
          <p:nvPr/>
        </p:nvPicPr>
        <p:blipFill>
          <a:blip r:embed="rId3"/>
          <a:stretch>
            <a:fillRect/>
          </a:stretch>
        </p:blipFill>
        <p:spPr>
          <a:xfrm>
            <a:off x="1657350" y="3926897"/>
            <a:ext cx="2914650" cy="2331720"/>
          </a:xfrm>
          <a:prstGeom prst="rect">
            <a:avLst/>
          </a:prstGeom>
        </p:spPr>
      </p:pic>
      <p:pic>
        <p:nvPicPr>
          <p:cNvPr id="9" name="Picture 8">
            <a:extLst>
              <a:ext uri="{FF2B5EF4-FFF2-40B4-BE49-F238E27FC236}">
                <a16:creationId xmlns:a16="http://schemas.microsoft.com/office/drawing/2014/main" id="{192CEA6D-97C8-7A03-1A99-F0691C159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051" y="3398325"/>
            <a:ext cx="1568130" cy="2912640"/>
          </a:xfrm>
          <a:prstGeom prst="rect">
            <a:avLst/>
          </a:prstGeom>
        </p:spPr>
      </p:pic>
      <p:sp>
        <p:nvSpPr>
          <p:cNvPr id="10" name="TextBox 9">
            <a:extLst>
              <a:ext uri="{FF2B5EF4-FFF2-40B4-BE49-F238E27FC236}">
                <a16:creationId xmlns:a16="http://schemas.microsoft.com/office/drawing/2014/main" id="{5FA131B6-4C6E-AAAA-0D2E-FC1376145BC1}"/>
              </a:ext>
            </a:extLst>
          </p:cNvPr>
          <p:cNvSpPr txBox="1"/>
          <p:nvPr/>
        </p:nvSpPr>
        <p:spPr>
          <a:xfrm>
            <a:off x="193986" y="6260760"/>
            <a:ext cx="5949245" cy="338554"/>
          </a:xfrm>
          <a:prstGeom prst="rect">
            <a:avLst/>
          </a:prstGeom>
          <a:noFill/>
        </p:spPr>
        <p:txBody>
          <a:bodyPr wrap="square">
            <a:spAutoFit/>
          </a:bodyPr>
          <a:lstStyle/>
          <a:p>
            <a:pPr algn="ctr"/>
            <a:r>
              <a:rPr lang="en-US" altLang="zh-CN" sz="1600" dirty="0"/>
              <a:t>User-perceived times of</a:t>
            </a:r>
            <a:r>
              <a:rPr lang="zh-CN" altLang="en-US" sz="1600" dirty="0"/>
              <a:t> </a:t>
            </a:r>
            <a:r>
              <a:rPr lang="en-US" altLang="zh-CN" sz="1600" dirty="0"/>
              <a:t>consecutively dropped frames</a:t>
            </a:r>
            <a:endParaRPr lang="en-CN" sz="1600" dirty="0"/>
          </a:p>
        </p:txBody>
      </p:sp>
      <p:sp>
        <p:nvSpPr>
          <p:cNvPr id="14" name="TextBox 13">
            <a:extLst>
              <a:ext uri="{FF2B5EF4-FFF2-40B4-BE49-F238E27FC236}">
                <a16:creationId xmlns:a16="http://schemas.microsoft.com/office/drawing/2014/main" id="{92B3464D-DA4C-B5AE-9688-ED26E2DB82F4}"/>
              </a:ext>
            </a:extLst>
          </p:cNvPr>
          <p:cNvSpPr txBox="1"/>
          <p:nvPr/>
        </p:nvSpPr>
        <p:spPr>
          <a:xfrm>
            <a:off x="5158154" y="6268099"/>
            <a:ext cx="4092343" cy="338554"/>
          </a:xfrm>
          <a:prstGeom prst="rect">
            <a:avLst/>
          </a:prstGeom>
          <a:noFill/>
        </p:spPr>
        <p:txBody>
          <a:bodyPr wrap="square">
            <a:spAutoFit/>
          </a:bodyPr>
          <a:lstStyle/>
          <a:p>
            <a:pPr algn="ctr"/>
            <a:r>
              <a:rPr lang="en-US" sz="1600" dirty="0"/>
              <a:t>U</a:t>
            </a:r>
            <a:r>
              <a:rPr lang="en-CN" sz="1600" dirty="0"/>
              <a:t>ser consent form</a:t>
            </a:r>
          </a:p>
        </p:txBody>
      </p:sp>
    </p:spTree>
    <p:extLst>
      <p:ext uri="{BB962C8B-B14F-4D97-AF65-F5344CB8AC3E}">
        <p14:creationId xmlns:p14="http://schemas.microsoft.com/office/powerpoint/2010/main" val="629882057"/>
      </p:ext>
    </p:extLst>
  </p:cSld>
  <p:clrMapOvr>
    <a:masterClrMapping/>
  </p:clrMapOvr>
  <p:timing>
    <p:tnLst>
      <p:par>
        <p:cTn id="1" dur="indefinite" restart="never" nodeType="tmRoot">
          <p:childTnLst>
            <p:par>
              <p:cTn id="2"/>
            </p:par>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2.</a:t>
            </a:r>
            <a:r>
              <a:rPr lang="zh-CN" altLang="en-US" sz="4000" b="1" dirty="0"/>
              <a:t> </a:t>
            </a:r>
            <a:r>
              <a:rPr lang="en-US" altLang="zh-CN" sz="4000" b="1" dirty="0"/>
              <a:t>Crowdsourcing Measurement</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7</a:t>
            </a:fld>
            <a:endParaRPr kumimoji="1" lang="zh-CN" altLang="en-US" dirty="0"/>
          </a:p>
        </p:txBody>
      </p:sp>
      <p:pic>
        <p:nvPicPr>
          <p:cNvPr id="2" name="Picture 1">
            <a:extLst>
              <a:ext uri="{FF2B5EF4-FFF2-40B4-BE49-F238E27FC236}">
                <a16:creationId xmlns:a16="http://schemas.microsoft.com/office/drawing/2014/main" id="{FFDC3C17-2119-04B0-E0FA-D9BBD7CCB214}"/>
              </a:ext>
            </a:extLst>
          </p:cNvPr>
          <p:cNvPicPr>
            <a:picLocks noChangeAspect="1"/>
          </p:cNvPicPr>
          <p:nvPr/>
        </p:nvPicPr>
        <p:blipFill>
          <a:blip r:embed="rId3"/>
          <a:stretch>
            <a:fillRect/>
          </a:stretch>
        </p:blipFill>
        <p:spPr>
          <a:xfrm>
            <a:off x="155251" y="3332303"/>
            <a:ext cx="8833497" cy="2468665"/>
          </a:xfrm>
          <a:prstGeom prst="rect">
            <a:avLst/>
          </a:prstGeom>
        </p:spPr>
      </p:pic>
      <p:sp>
        <p:nvSpPr>
          <p:cNvPr id="3" name="文本框 25">
            <a:extLst>
              <a:ext uri="{FF2B5EF4-FFF2-40B4-BE49-F238E27FC236}">
                <a16:creationId xmlns:a16="http://schemas.microsoft.com/office/drawing/2014/main" id="{CDD40C3D-53D9-543A-2E0E-929121DD5860}"/>
              </a:ext>
            </a:extLst>
          </p:cNvPr>
          <p:cNvSpPr txBox="1"/>
          <p:nvPr/>
        </p:nvSpPr>
        <p:spPr>
          <a:xfrm>
            <a:off x="1728117" y="5842657"/>
            <a:ext cx="5953239" cy="338554"/>
          </a:xfrm>
          <a:prstGeom prst="rect">
            <a:avLst/>
          </a:prstGeom>
          <a:noFill/>
        </p:spPr>
        <p:txBody>
          <a:bodyPr wrap="square" rtlCol="0">
            <a:spAutoFit/>
          </a:bodyPr>
          <a:lstStyle/>
          <a:p>
            <a:pPr algn="ctr"/>
            <a:r>
              <a:rPr kumimoji="1" lang="en-US" altLang="zh-CN" sz="1600" dirty="0"/>
              <a:t>Hardware and OS configurations of our measured phone models</a:t>
            </a:r>
            <a:endParaRPr kumimoji="1" lang="zh-CN" altLang="en-US" sz="1600" dirty="0">
              <a:solidFill>
                <a:srgbClr val="FF0000"/>
              </a:solidFill>
            </a:endParaRPr>
          </a:p>
        </p:txBody>
      </p:sp>
      <p:sp>
        <p:nvSpPr>
          <p:cNvPr id="4" name="文本占位符 7">
            <a:extLst>
              <a:ext uri="{FF2B5EF4-FFF2-40B4-BE49-F238E27FC236}">
                <a16:creationId xmlns:a16="http://schemas.microsoft.com/office/drawing/2014/main" id="{A99F03AF-8ADE-BD54-9631-82D4BF809C2A}"/>
              </a:ext>
            </a:extLst>
          </p:cNvPr>
          <p:cNvSpPr txBox="1">
            <a:spLocks/>
          </p:cNvSpPr>
          <p:nvPr/>
        </p:nvSpPr>
        <p:spPr>
          <a:xfrm>
            <a:off x="460288" y="1172695"/>
            <a:ext cx="8683712" cy="2473577"/>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dirty="0"/>
              <a:t>We invited 500M Xiaomi users to participate,</a:t>
            </a:r>
            <a:r>
              <a:rPr lang="en-US" altLang="zh-CN" sz="2400" dirty="0">
                <a:solidFill>
                  <a:srgbClr val="7030A0"/>
                </a:solidFill>
              </a:rPr>
              <a:t> </a:t>
            </a:r>
            <a:r>
              <a:rPr lang="en-US" altLang="zh-CN" sz="2400" dirty="0"/>
              <a:t>and </a:t>
            </a:r>
            <a:r>
              <a:rPr lang="en-US" altLang="zh-CN" sz="2400" dirty="0">
                <a:solidFill>
                  <a:srgbClr val="0070C0"/>
                </a:solidFill>
              </a:rPr>
              <a:t>47M opted in</a:t>
            </a:r>
            <a:r>
              <a:rPr lang="en-US" altLang="zh-CN" sz="2400" dirty="0"/>
              <a:t> </a:t>
            </a:r>
          </a:p>
          <a:p>
            <a:pPr marL="342900" indent="-342900">
              <a:buFont typeface="Wingdings" pitchFamily="2" charset="2"/>
              <a:buChar char="p"/>
            </a:pPr>
            <a:r>
              <a:rPr lang="en-US" altLang="zh-CN" sz="2400" dirty="0"/>
              <a:t>They upgraded the OS to Android-MOD to record SUR</a:t>
            </a:r>
            <a:r>
              <a:rPr lang="zh-CN" altLang="en-US" sz="2400" dirty="0"/>
              <a:t> </a:t>
            </a:r>
            <a:r>
              <a:rPr lang="en-US" altLang="zh-CN" sz="2400" dirty="0"/>
              <a:t>event</a:t>
            </a:r>
            <a:r>
              <a:rPr lang="zh-CN" altLang="en-US" sz="2400" dirty="0"/>
              <a:t> </a:t>
            </a:r>
            <a:r>
              <a:rPr lang="en-US" altLang="zh-CN" sz="2400" dirty="0"/>
              <a:t>data</a:t>
            </a:r>
          </a:p>
          <a:p>
            <a:pPr marL="342900" indent="-342900">
              <a:buFont typeface="Wingdings" pitchFamily="2" charset="2"/>
              <a:buChar char="p"/>
            </a:pPr>
            <a:r>
              <a:rPr lang="en-US" altLang="zh-CN" sz="2400" dirty="0"/>
              <a:t>The</a:t>
            </a:r>
            <a:r>
              <a:rPr lang="zh-CN" altLang="en-US" sz="2400" dirty="0"/>
              <a:t> </a:t>
            </a:r>
            <a:r>
              <a:rPr lang="en-US" altLang="zh-CN" sz="2400" dirty="0"/>
              <a:t>measurement</a:t>
            </a:r>
            <a:r>
              <a:rPr lang="zh-CN" altLang="en-US" sz="2400" dirty="0"/>
              <a:t> </a:t>
            </a:r>
            <a:r>
              <a:rPr lang="en-US" altLang="zh-CN" sz="2400" dirty="0"/>
              <a:t>lasted</a:t>
            </a:r>
            <a:r>
              <a:rPr lang="zh-CN" altLang="en-US" sz="2400" dirty="0"/>
              <a:t> </a:t>
            </a:r>
            <a:r>
              <a:rPr lang="en-US" altLang="zh-CN" sz="2400" dirty="0"/>
              <a:t>for</a:t>
            </a:r>
            <a:r>
              <a:rPr lang="zh-CN" altLang="en-US" sz="2400" dirty="0"/>
              <a:t> </a:t>
            </a:r>
            <a:r>
              <a:rPr lang="en-US" altLang="zh-CN" sz="2400" dirty="0"/>
              <a:t>four</a:t>
            </a:r>
            <a:r>
              <a:rPr lang="zh-CN" altLang="en-US" sz="2400" dirty="0"/>
              <a:t> </a:t>
            </a:r>
            <a:r>
              <a:rPr lang="en-US" altLang="zh-CN" sz="2400" dirty="0"/>
              <a:t>months (06-09/2022),</a:t>
            </a:r>
            <a:r>
              <a:rPr lang="zh-CN" altLang="en-US" sz="2400" dirty="0"/>
              <a:t> </a:t>
            </a:r>
            <a:r>
              <a:rPr lang="en-US" altLang="zh-CN" sz="2400" dirty="0"/>
              <a:t>involving</a:t>
            </a:r>
            <a:r>
              <a:rPr lang="zh-CN" altLang="en-US" sz="2400" dirty="0"/>
              <a:t> </a:t>
            </a:r>
            <a:r>
              <a:rPr lang="en-US" altLang="zh-CN" sz="2400" dirty="0"/>
              <a:t>a</a:t>
            </a:r>
            <a:r>
              <a:rPr lang="zh-CN" altLang="en-US" sz="2400" dirty="0"/>
              <a:t> </a:t>
            </a:r>
            <a:r>
              <a:rPr lang="en-US" altLang="zh-CN" sz="2400" dirty="0"/>
              <a:t>wide</a:t>
            </a:r>
            <a:r>
              <a:rPr lang="zh-CN" altLang="en-US" sz="2400" dirty="0"/>
              <a:t> </a:t>
            </a:r>
            <a:r>
              <a:rPr lang="en-US" altLang="zh-CN" sz="2400" dirty="0"/>
              <a:t>range</a:t>
            </a:r>
            <a:r>
              <a:rPr lang="zh-CN" altLang="en-US" sz="2400" dirty="0"/>
              <a:t> </a:t>
            </a:r>
            <a:r>
              <a:rPr lang="en-US" altLang="zh-CN" sz="2400" dirty="0"/>
              <a:t>of</a:t>
            </a:r>
            <a:r>
              <a:rPr lang="zh-CN" altLang="en-US" sz="2400" dirty="0"/>
              <a:t> </a:t>
            </a:r>
            <a:r>
              <a:rPr lang="en-US" altLang="zh-CN" sz="2400" dirty="0"/>
              <a:t>phones</a:t>
            </a:r>
            <a:r>
              <a:rPr lang="zh-CN" altLang="en-US" sz="2400" dirty="0"/>
              <a:t> </a:t>
            </a:r>
            <a:r>
              <a:rPr lang="en-US" altLang="zh-CN" sz="2400" dirty="0"/>
              <a:t>across</a:t>
            </a:r>
            <a:r>
              <a:rPr lang="zh-CN" altLang="en-US" sz="2400" dirty="0"/>
              <a:t> </a:t>
            </a:r>
            <a:r>
              <a:rPr lang="en-US" altLang="zh-CN" sz="2400" dirty="0">
                <a:solidFill>
                  <a:srgbClr val="0070C0"/>
                </a:solidFill>
              </a:rPr>
              <a:t>48</a:t>
            </a:r>
            <a:r>
              <a:rPr lang="zh-CN" altLang="en-US" sz="2400" dirty="0">
                <a:solidFill>
                  <a:srgbClr val="0070C0"/>
                </a:solidFill>
              </a:rPr>
              <a:t> </a:t>
            </a:r>
            <a:r>
              <a:rPr lang="en-US" altLang="zh-CN" sz="2400" dirty="0">
                <a:solidFill>
                  <a:srgbClr val="0070C0"/>
                </a:solidFill>
              </a:rPr>
              <a:t>different</a:t>
            </a:r>
            <a:r>
              <a:rPr lang="zh-CN" altLang="en-US" sz="2400" dirty="0">
                <a:solidFill>
                  <a:srgbClr val="0070C0"/>
                </a:solidFill>
              </a:rPr>
              <a:t> </a:t>
            </a:r>
            <a:r>
              <a:rPr lang="en-US" altLang="zh-CN" sz="2400" dirty="0">
                <a:solidFill>
                  <a:srgbClr val="0070C0"/>
                </a:solidFill>
              </a:rPr>
              <a:t>models</a:t>
            </a:r>
            <a:r>
              <a:rPr lang="zh-CN" altLang="en-US" sz="2400" dirty="0">
                <a:solidFill>
                  <a:srgbClr val="0070C0"/>
                </a:solidFill>
              </a:rPr>
              <a:t> </a:t>
            </a:r>
            <a:r>
              <a:rPr lang="en-US" altLang="zh-CN" sz="2400" dirty="0">
                <a:solidFill>
                  <a:srgbClr val="0070C0"/>
                </a:solidFill>
              </a:rPr>
              <a:t>and</a:t>
            </a:r>
            <a:r>
              <a:rPr lang="zh-CN" altLang="en-US" sz="2400" dirty="0">
                <a:solidFill>
                  <a:srgbClr val="0070C0"/>
                </a:solidFill>
              </a:rPr>
              <a:t> </a:t>
            </a:r>
            <a:r>
              <a:rPr lang="en-US" altLang="zh-CN" sz="2400" dirty="0">
                <a:solidFill>
                  <a:srgbClr val="0070C0"/>
                </a:solidFill>
              </a:rPr>
              <a:t>1M+</a:t>
            </a:r>
            <a:r>
              <a:rPr lang="zh-CN" altLang="en-US" sz="2400" dirty="0">
                <a:solidFill>
                  <a:srgbClr val="0070C0"/>
                </a:solidFill>
              </a:rPr>
              <a:t> </a:t>
            </a:r>
            <a:r>
              <a:rPr lang="en-US" altLang="zh-CN" sz="2400" dirty="0">
                <a:solidFill>
                  <a:srgbClr val="0070C0"/>
                </a:solidFill>
              </a:rPr>
              <a:t>apps</a:t>
            </a:r>
          </a:p>
        </p:txBody>
      </p:sp>
    </p:spTree>
    <p:extLst>
      <p:ext uri="{BB962C8B-B14F-4D97-AF65-F5344CB8AC3E}">
        <p14:creationId xmlns:p14="http://schemas.microsoft.com/office/powerpoint/2010/main" val="3217241339"/>
      </p:ext>
    </p:extLst>
  </p:cSld>
  <p:clrMapOvr>
    <a:masterClrMapping/>
  </p:clrMapOvr>
  <p:timing>
    <p:tnLst>
      <p:par>
        <p:cTn id="1" dur="indefinite" restart="never" nodeType="tmRoot">
          <p:childTnLst>
            <p:par>
              <p:cTn id="2"/>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a:t>
            </a:r>
            <a:r>
              <a:rPr lang="zh-CN" altLang="en-US" sz="4000" b="1" dirty="0"/>
              <a:t> </a:t>
            </a:r>
            <a:r>
              <a:rPr lang="en-US" altLang="zh-CN" sz="4000" b="1" dirty="0"/>
              <a:t>Hardware</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460289" y="1172695"/>
            <a:ext cx="8213811" cy="2713504"/>
          </a:xfrm>
          <a:prstGeom prst="rect">
            <a:avLst/>
          </a:prstGeom>
        </p:spPr>
        <p:txBody>
          <a:bodyPr vert="horz" lIns="0" tIns="0" rIns="0" bIns="0" rtlCol="0">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p"/>
            </a:pPr>
            <a:r>
              <a:rPr lang="en-US" altLang="zh-CN" sz="2400" dirty="0"/>
              <a:t>SUR</a:t>
            </a:r>
            <a:r>
              <a:rPr lang="zh-CN" altLang="en-US" sz="2400" dirty="0"/>
              <a:t> </a:t>
            </a:r>
            <a:r>
              <a:rPr lang="en-US" altLang="zh-CN" sz="2400" dirty="0"/>
              <a:t>events occur </a:t>
            </a:r>
            <a:r>
              <a:rPr lang="en-US" altLang="zh-CN" sz="2400" dirty="0">
                <a:solidFill>
                  <a:srgbClr val="C00000"/>
                </a:solidFill>
              </a:rPr>
              <a:t>prevalently</a:t>
            </a:r>
            <a:r>
              <a:rPr lang="en-US" altLang="zh-CN" sz="2400" dirty="0"/>
              <a:t> on all the 48 models</a:t>
            </a:r>
            <a:r>
              <a:rPr lang="zh-CN" altLang="en-US" sz="2400" dirty="0"/>
              <a:t> </a:t>
            </a:r>
            <a:r>
              <a:rPr lang="en-US" altLang="zh-CN" sz="2400" dirty="0"/>
              <a:t>per</a:t>
            </a:r>
            <a:r>
              <a:rPr lang="zh-CN" altLang="en-US" sz="2400" dirty="0"/>
              <a:t> </a:t>
            </a:r>
            <a:r>
              <a:rPr lang="en-US" altLang="zh-CN" sz="2400" dirty="0"/>
              <a:t>day</a:t>
            </a:r>
            <a:r>
              <a:rPr lang="zh-CN" altLang="en-US" sz="2400" dirty="0"/>
              <a:t> </a:t>
            </a:r>
            <a:r>
              <a:rPr lang="en-US" altLang="zh-CN" sz="2400" dirty="0"/>
              <a:t>(ranging from 80.42% to 97.73% with an average of 86.95%)</a:t>
            </a:r>
          </a:p>
          <a:p>
            <a:pPr marL="342900" indent="-342900">
              <a:buFont typeface="Wingdings" pitchFamily="2" charset="2"/>
              <a:buChar char="p"/>
            </a:pPr>
            <a:r>
              <a:rPr lang="en-US" altLang="zh-CN" sz="2400" dirty="0"/>
              <a:t>SUR</a:t>
            </a:r>
            <a:r>
              <a:rPr lang="zh-CN" altLang="en-US" sz="2400" dirty="0"/>
              <a:t> </a:t>
            </a:r>
            <a:r>
              <a:rPr lang="en-US" altLang="zh-CN" sz="2400" dirty="0"/>
              <a:t>events</a:t>
            </a:r>
            <a:r>
              <a:rPr lang="zh-CN" altLang="en-US" sz="2400" dirty="0"/>
              <a:t> </a:t>
            </a:r>
            <a:r>
              <a:rPr lang="en-US" altLang="zh-CN" sz="2400" dirty="0"/>
              <a:t>happen</a:t>
            </a:r>
            <a:r>
              <a:rPr lang="zh-CN" altLang="en-US" sz="2400" dirty="0"/>
              <a:t> </a:t>
            </a:r>
            <a:r>
              <a:rPr lang="en-US" altLang="zh-CN" sz="2400" dirty="0">
                <a:solidFill>
                  <a:srgbClr val="C00000"/>
                </a:solidFill>
              </a:rPr>
              <a:t>frequently</a:t>
            </a:r>
            <a:r>
              <a:rPr lang="zh-CN" altLang="en-US" sz="2400" dirty="0"/>
              <a:t> </a:t>
            </a:r>
            <a:r>
              <a:rPr lang="en-US" altLang="zh-CN" sz="2400" dirty="0"/>
              <a:t>on</a:t>
            </a:r>
            <a:r>
              <a:rPr lang="zh-CN" altLang="en-US" sz="2400" dirty="0"/>
              <a:t> </a:t>
            </a:r>
            <a:r>
              <a:rPr lang="en-US" altLang="zh-CN" sz="2400" dirty="0"/>
              <a:t>each</a:t>
            </a:r>
            <a:r>
              <a:rPr lang="zh-CN" altLang="en-US" sz="2400" dirty="0"/>
              <a:t> </a:t>
            </a:r>
            <a:r>
              <a:rPr lang="en-US" altLang="zh-CN" sz="2400" dirty="0"/>
              <a:t>specific</a:t>
            </a:r>
            <a:r>
              <a:rPr lang="zh-CN" altLang="en-US" sz="2400" dirty="0"/>
              <a:t> </a:t>
            </a:r>
            <a:r>
              <a:rPr lang="en-US" altLang="zh-CN" sz="2400" dirty="0"/>
              <a:t>model</a:t>
            </a:r>
            <a:r>
              <a:rPr lang="zh-CN" altLang="en-US" sz="2400" dirty="0"/>
              <a:t> </a:t>
            </a:r>
            <a:r>
              <a:rPr lang="en-US" altLang="zh-CN" sz="2400" dirty="0"/>
              <a:t>per</a:t>
            </a:r>
            <a:r>
              <a:rPr lang="zh-CN" altLang="en-US" sz="2400" dirty="0"/>
              <a:t> </a:t>
            </a:r>
            <a:r>
              <a:rPr lang="en-US" altLang="zh-CN" sz="2400" dirty="0"/>
              <a:t>day</a:t>
            </a:r>
            <a:r>
              <a:rPr lang="zh-CN" altLang="en-US" sz="2400" dirty="0"/>
              <a:t> </a:t>
            </a:r>
            <a:r>
              <a:rPr lang="en-US" altLang="zh-CN" sz="2400" dirty="0"/>
              <a:t>(ranging</a:t>
            </a:r>
            <a:r>
              <a:rPr lang="zh-CN" altLang="en-US" sz="2400" dirty="0"/>
              <a:t> </a:t>
            </a:r>
            <a:r>
              <a:rPr lang="en-US" altLang="zh-CN" sz="2400" dirty="0"/>
              <a:t>from</a:t>
            </a:r>
            <a:r>
              <a:rPr lang="zh-CN" altLang="en-US" sz="2400" dirty="0"/>
              <a:t> </a:t>
            </a:r>
            <a:r>
              <a:rPr lang="en-US" altLang="zh-CN" sz="2400" dirty="0"/>
              <a:t>179.59 to 554.68 with</a:t>
            </a:r>
            <a:r>
              <a:rPr lang="zh-CN" altLang="en-US" sz="2400" dirty="0"/>
              <a:t> </a:t>
            </a:r>
            <a:r>
              <a:rPr lang="en-US" altLang="zh-CN" sz="2400" dirty="0"/>
              <a:t>an</a:t>
            </a:r>
            <a:r>
              <a:rPr lang="zh-CN" altLang="en-US" sz="2400" dirty="0"/>
              <a:t> </a:t>
            </a:r>
            <a:r>
              <a:rPr lang="en-US" altLang="zh-CN" sz="2400" dirty="0"/>
              <a:t>average of 338.28)</a:t>
            </a:r>
          </a:p>
          <a:p>
            <a:pPr marL="342900" indent="-342900">
              <a:buFont typeface="Wingdings" pitchFamily="2" charset="2"/>
              <a:buChar char="p"/>
            </a:pPr>
            <a:r>
              <a:rPr lang="en-US" altLang="zh-CN" sz="2400" dirty="0">
                <a:solidFill>
                  <a:srgbClr val="C00000"/>
                </a:solidFill>
              </a:rPr>
              <a:t>Better</a:t>
            </a:r>
            <a:r>
              <a:rPr lang="zh-CN" altLang="en-US" sz="2400" dirty="0">
                <a:solidFill>
                  <a:srgbClr val="C00000"/>
                </a:solidFill>
              </a:rPr>
              <a:t> </a:t>
            </a:r>
            <a:r>
              <a:rPr lang="en-US" altLang="zh-CN" sz="2400" dirty="0">
                <a:solidFill>
                  <a:srgbClr val="C00000"/>
                </a:solidFill>
              </a:rPr>
              <a:t>hardware</a:t>
            </a:r>
            <a:r>
              <a:rPr lang="zh-CN" altLang="en-US" sz="2400" dirty="0">
                <a:solidFill>
                  <a:srgbClr val="C00000"/>
                </a:solidFill>
              </a:rPr>
              <a:t> </a:t>
            </a:r>
            <a:r>
              <a:rPr lang="en-US" altLang="zh-CN" sz="2400" dirty="0">
                <a:solidFill>
                  <a:srgbClr val="C00000"/>
                </a:solidFill>
              </a:rPr>
              <a:t>cannot</a:t>
            </a:r>
            <a:r>
              <a:rPr lang="zh-CN" altLang="en-US" sz="2400" dirty="0">
                <a:solidFill>
                  <a:srgbClr val="C00000"/>
                </a:solidFill>
              </a:rPr>
              <a:t> </a:t>
            </a:r>
            <a:r>
              <a:rPr lang="en-US" altLang="zh-CN" sz="2400" dirty="0">
                <a:solidFill>
                  <a:srgbClr val="C00000"/>
                </a:solidFill>
              </a:rPr>
              <a:t>effectively reduce SUR events</a:t>
            </a:r>
          </a:p>
          <a:p>
            <a:pPr marL="342900" indent="-342900">
              <a:buFont typeface="Wingdings" pitchFamily="2" charset="2"/>
              <a:buChar char="p"/>
            </a:pPr>
            <a:endParaRPr lang="en-US" altLang="zh-CN" sz="2400" dirty="0"/>
          </a:p>
          <a:p>
            <a:pPr marL="342900" indent="-342900">
              <a:buFont typeface="Wingdings" pitchFamily="2" charset="2"/>
              <a:buChar char="p"/>
            </a:pPr>
            <a:endParaRPr lang="en-US" altLang="zh-CN" sz="2400" dirty="0"/>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8</a:t>
            </a:fld>
            <a:endParaRPr kumimoji="1" lang="zh-CN" altLang="en-US" dirty="0"/>
          </a:p>
        </p:txBody>
      </p:sp>
      <p:pic>
        <p:nvPicPr>
          <p:cNvPr id="3" name="Picture 2">
            <a:extLst>
              <a:ext uri="{FF2B5EF4-FFF2-40B4-BE49-F238E27FC236}">
                <a16:creationId xmlns:a16="http://schemas.microsoft.com/office/drawing/2014/main" id="{132EB7A1-52D3-6117-966A-692948D3B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30" y="3500439"/>
            <a:ext cx="3452673" cy="2762137"/>
          </a:xfrm>
          <a:prstGeom prst="rect">
            <a:avLst/>
          </a:prstGeom>
        </p:spPr>
      </p:pic>
      <p:pic>
        <p:nvPicPr>
          <p:cNvPr id="7" name="Picture 6">
            <a:extLst>
              <a:ext uri="{FF2B5EF4-FFF2-40B4-BE49-F238E27FC236}">
                <a16:creationId xmlns:a16="http://schemas.microsoft.com/office/drawing/2014/main" id="{3C3F5E1E-E3F6-7A70-D439-A50C1D1CE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00438"/>
            <a:ext cx="3452673" cy="2762137"/>
          </a:xfrm>
          <a:prstGeom prst="rect">
            <a:avLst/>
          </a:prstGeom>
        </p:spPr>
      </p:pic>
      <p:sp>
        <p:nvSpPr>
          <p:cNvPr id="18" name="TextBox 17">
            <a:extLst>
              <a:ext uri="{FF2B5EF4-FFF2-40B4-BE49-F238E27FC236}">
                <a16:creationId xmlns:a16="http://schemas.microsoft.com/office/drawing/2014/main" id="{C5EAAC18-AC6E-EA85-8601-419D9750AE9F}"/>
              </a:ext>
            </a:extLst>
          </p:cNvPr>
          <p:cNvSpPr txBox="1"/>
          <p:nvPr/>
        </p:nvSpPr>
        <p:spPr>
          <a:xfrm>
            <a:off x="5086927" y="6262042"/>
            <a:ext cx="2742045" cy="584775"/>
          </a:xfrm>
          <a:prstGeom prst="rect">
            <a:avLst/>
          </a:prstGeom>
          <a:noFill/>
        </p:spPr>
        <p:txBody>
          <a:bodyPr wrap="square">
            <a:spAutoFit/>
          </a:bodyPr>
          <a:lstStyle/>
          <a:p>
            <a:pPr algn="ctr"/>
            <a:r>
              <a:rPr lang="en-CN" sz="1600" dirty="0"/>
              <a:t>Frequency of SUR events on each model of phones</a:t>
            </a:r>
          </a:p>
        </p:txBody>
      </p:sp>
      <p:sp>
        <p:nvSpPr>
          <p:cNvPr id="19" name="TextBox 18">
            <a:extLst>
              <a:ext uri="{FF2B5EF4-FFF2-40B4-BE49-F238E27FC236}">
                <a16:creationId xmlns:a16="http://schemas.microsoft.com/office/drawing/2014/main" id="{555B7C05-77F5-41CA-BC2D-489A699EDA0F}"/>
              </a:ext>
            </a:extLst>
          </p:cNvPr>
          <p:cNvSpPr txBox="1"/>
          <p:nvPr/>
        </p:nvSpPr>
        <p:spPr>
          <a:xfrm>
            <a:off x="1244173" y="6262041"/>
            <a:ext cx="2742045" cy="584775"/>
          </a:xfrm>
          <a:prstGeom prst="rect">
            <a:avLst/>
          </a:prstGeom>
          <a:noFill/>
        </p:spPr>
        <p:txBody>
          <a:bodyPr wrap="square">
            <a:spAutoFit/>
          </a:bodyPr>
          <a:lstStyle/>
          <a:p>
            <a:pPr algn="ctr"/>
            <a:r>
              <a:rPr lang="en-US" altLang="zh-CN" sz="1600" dirty="0"/>
              <a:t>Prevalence</a:t>
            </a:r>
            <a:r>
              <a:rPr lang="en-CN" sz="1600" dirty="0"/>
              <a:t> of SUR events on each model of phones</a:t>
            </a:r>
          </a:p>
        </p:txBody>
      </p:sp>
    </p:spTree>
    <p:extLst>
      <p:ext uri="{BB962C8B-B14F-4D97-AF65-F5344CB8AC3E}">
        <p14:creationId xmlns:p14="http://schemas.microsoft.com/office/powerpoint/2010/main" val="2877157869"/>
      </p:ext>
    </p:extLst>
  </p:cSld>
  <p:clrMapOvr>
    <a:masterClrMapping/>
  </p:clrMapOvr>
  <p:timing>
    <p:tnLst>
      <p:par>
        <p:cTn id="1" dur="indefinite" restart="never" nodeType="tmRoot">
          <p:childTnLst>
            <p:par>
              <p:cTn id="2"/>
            </p:par>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D38F0-3CF6-724D-52D0-6001222A6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310" y="3719247"/>
            <a:ext cx="3871913" cy="2815936"/>
          </a:xfrm>
          <a:prstGeom prst="rect">
            <a:avLst/>
          </a:prstGeom>
        </p:spPr>
      </p:pic>
      <p:sp>
        <p:nvSpPr>
          <p:cNvPr id="16" name="标题 1">
            <a:extLst>
              <a:ext uri="{FF2B5EF4-FFF2-40B4-BE49-F238E27FC236}">
                <a16:creationId xmlns:a16="http://schemas.microsoft.com/office/drawing/2014/main" id="{34B13ADE-590F-6949-9A68-E52265693FCD}"/>
              </a:ext>
            </a:extLst>
          </p:cNvPr>
          <p:cNvSpPr txBox="1">
            <a:spLocks/>
          </p:cNvSpPr>
          <p:nvPr/>
        </p:nvSpPr>
        <p:spPr>
          <a:xfrm>
            <a:off x="314327" y="324857"/>
            <a:ext cx="8780821" cy="5528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b="1" dirty="0"/>
              <a:t>3.</a:t>
            </a:r>
            <a:r>
              <a:rPr lang="zh-CN" altLang="en-US" sz="4000" b="1" dirty="0"/>
              <a:t> </a:t>
            </a:r>
            <a:r>
              <a:rPr lang="en-US" altLang="zh-CN" sz="4000" b="1" dirty="0"/>
              <a:t>Key Findings: Frame</a:t>
            </a:r>
            <a:r>
              <a:rPr lang="zh-CN" altLang="en-US" sz="4000" b="1" dirty="0"/>
              <a:t> </a:t>
            </a:r>
            <a:r>
              <a:rPr lang="en-US" altLang="zh-CN" sz="4000" b="1" dirty="0"/>
              <a:t>Drop</a:t>
            </a:r>
            <a:r>
              <a:rPr lang="zh-CN" altLang="en-US" sz="4000" b="1" dirty="0"/>
              <a:t> </a:t>
            </a:r>
            <a:r>
              <a:rPr lang="en-US" altLang="zh-CN" sz="4000" b="1" dirty="0"/>
              <a:t>Rate</a:t>
            </a:r>
            <a:r>
              <a:rPr lang="zh-CN" altLang="en-US" sz="4000" b="1" dirty="0"/>
              <a:t> </a:t>
            </a:r>
            <a:r>
              <a:rPr lang="en-US" altLang="zh-CN" sz="4000" b="1" dirty="0"/>
              <a:t>&amp;</a:t>
            </a:r>
            <a:r>
              <a:rPr lang="zh-CN" altLang="en-US" sz="4000" b="1" dirty="0"/>
              <a:t> </a:t>
            </a:r>
            <a:r>
              <a:rPr lang="en-US" altLang="zh-CN" sz="4000" b="1" dirty="0"/>
              <a:t>OS</a:t>
            </a:r>
            <a:endParaRPr lang="zh-CN" altLang="en-US" sz="4000" b="1" dirty="0"/>
          </a:p>
        </p:txBody>
      </p:sp>
      <p:cxnSp>
        <p:nvCxnSpPr>
          <p:cNvPr id="11" name="直线连接符 10">
            <a:extLst>
              <a:ext uri="{FF2B5EF4-FFF2-40B4-BE49-F238E27FC236}">
                <a16:creationId xmlns:a16="http://schemas.microsoft.com/office/drawing/2014/main" id="{E1890ED3-B79E-9E4C-889B-5A99636B8CAF}"/>
              </a:ext>
            </a:extLst>
          </p:cNvPr>
          <p:cNvCxnSpPr>
            <a:cxnSpLocks/>
          </p:cNvCxnSpPr>
          <p:nvPr/>
        </p:nvCxnSpPr>
        <p:spPr>
          <a:xfrm>
            <a:off x="-34413" y="1025213"/>
            <a:ext cx="9212826"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文本占位符 7">
            <a:extLst>
              <a:ext uri="{FF2B5EF4-FFF2-40B4-BE49-F238E27FC236}">
                <a16:creationId xmlns:a16="http://schemas.microsoft.com/office/drawing/2014/main" id="{FE4239EB-D55B-494C-AA26-48759D7AA5A7}"/>
              </a:ext>
            </a:extLst>
          </p:cNvPr>
          <p:cNvSpPr txBox="1">
            <a:spLocks/>
          </p:cNvSpPr>
          <p:nvPr/>
        </p:nvSpPr>
        <p:spPr>
          <a:xfrm>
            <a:off x="460289" y="1172695"/>
            <a:ext cx="8512262" cy="2656474"/>
          </a:xfrm>
          <a:prstGeom prst="rect">
            <a:avLst/>
          </a:prstGeom>
        </p:spPr>
        <p:txBody>
          <a:bodyPr vert="horz" lIns="0" tIns="0" rIns="0" bIns="0" rtlCol="0">
            <a:normAutofit lnSpcReduction="10000"/>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Wingdings" pitchFamily="2" charset="2"/>
              <a:buChar char="p"/>
            </a:pPr>
            <a:r>
              <a:rPr lang="en-US" altLang="zh-CN" sz="2400" dirty="0"/>
              <a:t>Frame drop rates</a:t>
            </a:r>
            <a:r>
              <a:rPr lang="zh-CN" altLang="en-US" sz="2400" dirty="0"/>
              <a:t> </a:t>
            </a:r>
            <a:r>
              <a:rPr lang="en-US" altLang="zh-CN" sz="2400" dirty="0"/>
              <a:t>of specific models are</a:t>
            </a:r>
            <a:r>
              <a:rPr lang="zh-CN" altLang="en-US" sz="2400" dirty="0"/>
              <a:t> </a:t>
            </a:r>
            <a:r>
              <a:rPr lang="en-US" altLang="zh-CN" sz="2400" dirty="0"/>
              <a:t>worryingly high: ranging from 3.09% to 14.12%</a:t>
            </a:r>
            <a:r>
              <a:rPr lang="zh-CN" altLang="en-US" sz="2400" dirty="0"/>
              <a:t> </a:t>
            </a:r>
            <a:r>
              <a:rPr lang="en-US" altLang="zh-CN" sz="2400" dirty="0"/>
              <a:t>with</a:t>
            </a:r>
            <a:r>
              <a:rPr lang="zh-CN" altLang="en-US" sz="2400" dirty="0"/>
              <a:t> </a:t>
            </a:r>
            <a:r>
              <a:rPr lang="en-US" altLang="zh-CN" sz="2400" dirty="0"/>
              <a:t>an</a:t>
            </a:r>
            <a:r>
              <a:rPr lang="zh-CN" altLang="en-US" sz="2400" dirty="0"/>
              <a:t> </a:t>
            </a:r>
            <a:r>
              <a:rPr lang="en-US" altLang="zh-CN" sz="2400" dirty="0"/>
              <a:t>average of 7.91%</a:t>
            </a:r>
          </a:p>
          <a:p>
            <a:pPr marL="342900" indent="-342900" algn="just">
              <a:buFont typeface="Wingdings" pitchFamily="2" charset="2"/>
              <a:buChar char="p"/>
            </a:pPr>
            <a:r>
              <a:rPr lang="en-US" altLang="zh-CN" sz="2400" dirty="0">
                <a:solidFill>
                  <a:srgbClr val="C00000"/>
                </a:solidFill>
              </a:rPr>
              <a:t>Newer</a:t>
            </a:r>
            <a:r>
              <a:rPr lang="zh-CN" altLang="en-US" sz="2400" dirty="0">
                <a:solidFill>
                  <a:srgbClr val="C00000"/>
                </a:solidFill>
              </a:rPr>
              <a:t> </a:t>
            </a:r>
            <a:r>
              <a:rPr lang="en-US" altLang="zh-CN" sz="2400" dirty="0">
                <a:solidFill>
                  <a:srgbClr val="C00000"/>
                </a:solidFill>
              </a:rPr>
              <a:t>OS</a:t>
            </a:r>
            <a:r>
              <a:rPr lang="zh-CN" altLang="en-US" sz="2400" dirty="0">
                <a:solidFill>
                  <a:srgbClr val="C00000"/>
                </a:solidFill>
              </a:rPr>
              <a:t> </a:t>
            </a:r>
            <a:r>
              <a:rPr lang="en-US" altLang="zh-CN" sz="2400" dirty="0">
                <a:solidFill>
                  <a:srgbClr val="C00000"/>
                </a:solidFill>
              </a:rPr>
              <a:t>cannot</a:t>
            </a:r>
            <a:r>
              <a:rPr lang="zh-CN" altLang="en-US" sz="2400" dirty="0">
                <a:solidFill>
                  <a:srgbClr val="C00000"/>
                </a:solidFill>
              </a:rPr>
              <a:t> </a:t>
            </a:r>
            <a:r>
              <a:rPr lang="en-US" altLang="zh-CN" sz="2400" dirty="0">
                <a:solidFill>
                  <a:srgbClr val="C00000"/>
                </a:solidFill>
              </a:rPr>
              <a:t>effectively</a:t>
            </a:r>
            <a:r>
              <a:rPr lang="zh-CN" altLang="en-US" sz="2400" dirty="0">
                <a:solidFill>
                  <a:srgbClr val="C00000"/>
                </a:solidFill>
              </a:rPr>
              <a:t> </a:t>
            </a:r>
            <a:r>
              <a:rPr lang="en-US" altLang="zh-CN" sz="2400" dirty="0">
                <a:solidFill>
                  <a:srgbClr val="C00000"/>
                </a:solidFill>
              </a:rPr>
              <a:t>mitigate</a:t>
            </a:r>
            <a:r>
              <a:rPr lang="zh-CN" altLang="en-US" sz="2400" dirty="0">
                <a:solidFill>
                  <a:srgbClr val="C00000"/>
                </a:solidFill>
              </a:rPr>
              <a:t> </a:t>
            </a:r>
            <a:r>
              <a:rPr lang="en-US" altLang="zh-CN" sz="2400" dirty="0">
                <a:solidFill>
                  <a:srgbClr val="C00000"/>
                </a:solidFill>
              </a:rPr>
              <a:t>SUR</a:t>
            </a:r>
            <a:r>
              <a:rPr lang="zh-CN" altLang="en-US" sz="2400" dirty="0">
                <a:solidFill>
                  <a:srgbClr val="C00000"/>
                </a:solidFill>
              </a:rPr>
              <a:t> </a:t>
            </a:r>
            <a:r>
              <a:rPr lang="en-US" altLang="zh-CN" sz="2400" dirty="0">
                <a:solidFill>
                  <a:srgbClr val="C00000"/>
                </a:solidFill>
              </a:rPr>
              <a:t>events</a:t>
            </a:r>
            <a:r>
              <a:rPr lang="en-US" altLang="zh-CN" sz="2400" dirty="0"/>
              <a:t>,</a:t>
            </a:r>
            <a:r>
              <a:rPr lang="zh-CN" altLang="en-US" sz="2400" dirty="0"/>
              <a:t> </a:t>
            </a:r>
            <a:r>
              <a:rPr lang="en-US" altLang="zh-CN" sz="2400" dirty="0"/>
              <a:t>owing</a:t>
            </a:r>
            <a:r>
              <a:rPr lang="zh-CN" altLang="en-US" sz="2400" dirty="0"/>
              <a:t> </a:t>
            </a:r>
            <a:r>
              <a:rPr lang="en-US" altLang="zh-CN" sz="2400" dirty="0"/>
              <a:t>to</a:t>
            </a:r>
            <a:r>
              <a:rPr lang="zh-CN" altLang="en-US" sz="2400" dirty="0"/>
              <a:t> </a:t>
            </a:r>
            <a:r>
              <a:rPr lang="en-US" altLang="zh-CN" sz="2400" dirty="0"/>
              <a:t>higher</a:t>
            </a:r>
            <a:r>
              <a:rPr lang="zh-CN" altLang="en-US" sz="2400" dirty="0"/>
              <a:t> </a:t>
            </a:r>
            <a:r>
              <a:rPr lang="en-US" altLang="zh-CN" sz="2400" dirty="0"/>
              <a:t>stability</a:t>
            </a:r>
            <a:r>
              <a:rPr lang="zh-CN" altLang="en-US" sz="2400" dirty="0"/>
              <a:t> </a:t>
            </a:r>
            <a:r>
              <a:rPr lang="en-US" altLang="zh-CN" sz="2400" dirty="0"/>
              <a:t>&amp;</a:t>
            </a:r>
            <a:r>
              <a:rPr lang="zh-CN" altLang="en-US" sz="2400" dirty="0"/>
              <a:t> </a:t>
            </a:r>
            <a:r>
              <a:rPr lang="en-US" altLang="zh-CN" sz="2400" dirty="0"/>
              <a:t>robustness</a:t>
            </a:r>
            <a:r>
              <a:rPr lang="zh-CN" altLang="en-US" sz="2400" dirty="0"/>
              <a:t> </a:t>
            </a:r>
            <a:r>
              <a:rPr lang="en-US" altLang="zh-CN" sz="2400" dirty="0"/>
              <a:t>of</a:t>
            </a:r>
            <a:r>
              <a:rPr lang="zh-CN" altLang="en-US" sz="2400" dirty="0"/>
              <a:t> </a:t>
            </a:r>
            <a:r>
              <a:rPr lang="en-US" altLang="zh-CN" sz="2400" dirty="0"/>
              <a:t>older</a:t>
            </a:r>
            <a:r>
              <a:rPr lang="zh-CN" altLang="en-US" sz="2400" dirty="0"/>
              <a:t> </a:t>
            </a:r>
            <a:r>
              <a:rPr lang="en-US" altLang="zh-CN" sz="2400" dirty="0"/>
              <a:t>OSes</a:t>
            </a:r>
            <a:r>
              <a:rPr lang="zh-CN" altLang="en-US" sz="2400" dirty="0"/>
              <a:t> </a:t>
            </a:r>
            <a:r>
              <a:rPr lang="en-US" altLang="zh-CN" sz="2400" dirty="0"/>
              <a:t>(Android</a:t>
            </a:r>
            <a:r>
              <a:rPr lang="zh-CN" altLang="en-US" sz="2400" dirty="0"/>
              <a:t> </a:t>
            </a:r>
            <a:r>
              <a:rPr lang="en-US" altLang="zh-CN" sz="2400" dirty="0"/>
              <a:t>10</a:t>
            </a:r>
            <a:r>
              <a:rPr lang="zh-CN" altLang="en-US" sz="2400" dirty="0"/>
              <a:t> </a:t>
            </a:r>
            <a:r>
              <a:rPr lang="en-US" altLang="zh-CN" sz="2400" dirty="0"/>
              <a:t>and</a:t>
            </a:r>
            <a:r>
              <a:rPr lang="zh-CN" altLang="en-US" sz="2400" dirty="0"/>
              <a:t> </a:t>
            </a:r>
            <a:r>
              <a:rPr lang="en-US" altLang="zh-CN" sz="2400" dirty="0"/>
              <a:t>11) and that</a:t>
            </a:r>
            <a:r>
              <a:rPr lang="zh-CN" altLang="en-US" sz="2400" dirty="0"/>
              <a:t> </a:t>
            </a:r>
            <a:r>
              <a:rPr lang="en-US" altLang="zh-CN" sz="2400" dirty="0"/>
              <a:t>Android</a:t>
            </a:r>
            <a:r>
              <a:rPr lang="zh-CN" altLang="en-US" sz="2400" dirty="0"/>
              <a:t> </a:t>
            </a:r>
            <a:r>
              <a:rPr lang="en-US" altLang="zh-CN" sz="2400" dirty="0"/>
              <a:t>12</a:t>
            </a:r>
            <a:r>
              <a:rPr lang="zh-CN" altLang="en-US" sz="2400" dirty="0"/>
              <a:t> </a:t>
            </a:r>
            <a:r>
              <a:rPr lang="en-US" altLang="zh-CN" sz="2400" dirty="0"/>
              <a:t>was</a:t>
            </a:r>
            <a:r>
              <a:rPr lang="zh-CN" altLang="en-US" sz="2400" dirty="0"/>
              <a:t> </a:t>
            </a:r>
            <a:r>
              <a:rPr lang="en-US" altLang="zh-CN" sz="2400" dirty="0"/>
              <a:t>still</a:t>
            </a:r>
            <a:r>
              <a:rPr lang="zh-CN" altLang="en-US" sz="2400" dirty="0"/>
              <a:t> </a:t>
            </a:r>
            <a:r>
              <a:rPr lang="en-US" altLang="zh-CN" sz="2400" dirty="0"/>
              <a:t>undergoing</a:t>
            </a:r>
            <a:r>
              <a:rPr lang="zh-CN" altLang="en-US" sz="2400" dirty="0"/>
              <a:t> </a:t>
            </a:r>
            <a:r>
              <a:rPr lang="en-US" altLang="zh-CN" sz="2400" dirty="0"/>
              <a:t>constant</a:t>
            </a:r>
            <a:r>
              <a:rPr lang="zh-CN" altLang="en-US" sz="2400" dirty="0"/>
              <a:t> </a:t>
            </a:r>
            <a:r>
              <a:rPr lang="en-US" altLang="zh-CN" sz="2400" dirty="0"/>
              <a:t>patches</a:t>
            </a:r>
            <a:r>
              <a:rPr lang="zh-CN" altLang="en-US" sz="2400" dirty="0"/>
              <a:t> </a:t>
            </a:r>
            <a:r>
              <a:rPr lang="en-US" altLang="zh-CN" sz="2400" dirty="0"/>
              <a:t>and</a:t>
            </a:r>
            <a:r>
              <a:rPr lang="zh-CN" altLang="en-US" sz="2400" dirty="0"/>
              <a:t> </a:t>
            </a:r>
            <a:r>
              <a:rPr lang="en-US" altLang="zh-CN" sz="2400" dirty="0"/>
              <a:t>required</a:t>
            </a:r>
            <a:r>
              <a:rPr lang="zh-CN" altLang="en-US" sz="2400" dirty="0"/>
              <a:t> </a:t>
            </a:r>
            <a:r>
              <a:rPr lang="en-US" altLang="zh-CN" sz="2400" dirty="0"/>
              <a:t>mobile apps</a:t>
            </a:r>
            <a:r>
              <a:rPr lang="zh-CN" altLang="en-US" sz="2400" dirty="0"/>
              <a:t> </a:t>
            </a:r>
            <a:r>
              <a:rPr lang="en-US" altLang="zh-CN" sz="2400" dirty="0"/>
              <a:t>to</a:t>
            </a:r>
            <a:r>
              <a:rPr lang="zh-CN" altLang="en-US" sz="2400" dirty="0"/>
              <a:t> </a:t>
            </a:r>
            <a:r>
              <a:rPr lang="en-US" altLang="zh-CN" sz="2400" dirty="0"/>
              <a:t>adapt</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newly-provided</a:t>
            </a:r>
            <a:r>
              <a:rPr lang="zh-CN" altLang="en-US" sz="2400" dirty="0"/>
              <a:t> </a:t>
            </a:r>
            <a:r>
              <a:rPr lang="en-US" altLang="zh-CN" sz="2400" dirty="0"/>
              <a:t>APIs</a:t>
            </a:r>
          </a:p>
          <a:p>
            <a:pPr marL="342900" indent="-342900" algn="just">
              <a:buFont typeface="Wingdings" pitchFamily="2" charset="2"/>
              <a:buChar char="p"/>
            </a:pPr>
            <a:endParaRPr lang="en-US" altLang="zh-CN" sz="2400" dirty="0"/>
          </a:p>
          <a:p>
            <a:pPr marL="342900" indent="-342900" algn="just">
              <a:buFont typeface="Wingdings" pitchFamily="2" charset="2"/>
              <a:buChar char="p"/>
            </a:pPr>
            <a:endParaRPr lang="en-US" altLang="zh-CN" sz="2400" dirty="0"/>
          </a:p>
          <a:p>
            <a:pPr marL="342900" indent="-342900" algn="just">
              <a:buFont typeface="Wingdings" pitchFamily="2" charset="2"/>
              <a:buChar char="p"/>
            </a:pPr>
            <a:endParaRPr lang="en-US" altLang="zh-CN" sz="2400" dirty="0"/>
          </a:p>
        </p:txBody>
      </p:sp>
      <p:sp>
        <p:nvSpPr>
          <p:cNvPr id="17" name="灯片编号占位符 1">
            <a:extLst>
              <a:ext uri="{FF2B5EF4-FFF2-40B4-BE49-F238E27FC236}">
                <a16:creationId xmlns:a16="http://schemas.microsoft.com/office/drawing/2014/main" id="{19E530A0-9F20-4E24-A934-705663F2FF1A}"/>
              </a:ext>
            </a:extLst>
          </p:cNvPr>
          <p:cNvSpPr>
            <a:spLocks noGrp="1"/>
          </p:cNvSpPr>
          <p:nvPr>
            <p:ph type="sldNum" sz="quarter" idx="12"/>
          </p:nvPr>
        </p:nvSpPr>
        <p:spPr>
          <a:xfrm>
            <a:off x="6457950" y="6356351"/>
            <a:ext cx="2057400" cy="365125"/>
          </a:xfrm>
        </p:spPr>
        <p:txBody>
          <a:bodyPr/>
          <a:lstStyle/>
          <a:p>
            <a:fld id="{A36EC587-FD20-EF4C-9D1B-015B13E78424}" type="slidenum">
              <a:rPr kumimoji="1" lang="zh-CN" altLang="en-US" smtClean="0"/>
              <a:t>9</a:t>
            </a:fld>
            <a:endParaRPr kumimoji="1" lang="zh-CN" altLang="en-US" dirty="0"/>
          </a:p>
        </p:txBody>
      </p:sp>
      <p:pic>
        <p:nvPicPr>
          <p:cNvPr id="14" name="Picture 13">
            <a:extLst>
              <a:ext uri="{FF2B5EF4-FFF2-40B4-BE49-F238E27FC236}">
                <a16:creationId xmlns:a16="http://schemas.microsoft.com/office/drawing/2014/main" id="{CDF2EAA1-6C1D-C3D2-252F-985080F51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1" y="3738425"/>
            <a:ext cx="3500436" cy="2800349"/>
          </a:xfrm>
          <a:prstGeom prst="rect">
            <a:avLst/>
          </a:prstGeom>
        </p:spPr>
      </p:pic>
      <p:sp>
        <p:nvSpPr>
          <p:cNvPr id="5" name="TextBox 4">
            <a:extLst>
              <a:ext uri="{FF2B5EF4-FFF2-40B4-BE49-F238E27FC236}">
                <a16:creationId xmlns:a16="http://schemas.microsoft.com/office/drawing/2014/main" id="{94EC80D4-E8F4-2C4A-1D4E-1169050173B1}"/>
              </a:ext>
            </a:extLst>
          </p:cNvPr>
          <p:cNvSpPr txBox="1"/>
          <p:nvPr/>
        </p:nvSpPr>
        <p:spPr>
          <a:xfrm>
            <a:off x="521498" y="6519446"/>
            <a:ext cx="3771903" cy="338554"/>
          </a:xfrm>
          <a:prstGeom prst="rect">
            <a:avLst/>
          </a:prstGeom>
          <a:noFill/>
        </p:spPr>
        <p:txBody>
          <a:bodyPr wrap="square">
            <a:spAutoFit/>
          </a:bodyPr>
          <a:lstStyle/>
          <a:p>
            <a:pPr algn="ctr"/>
            <a:r>
              <a:rPr lang="en-US" altLang="zh-CN" sz="1600" dirty="0"/>
              <a:t>Frame drop rate of each phone model</a:t>
            </a:r>
            <a:endParaRPr lang="en-CN" sz="1600" dirty="0"/>
          </a:p>
        </p:txBody>
      </p:sp>
      <p:sp>
        <p:nvSpPr>
          <p:cNvPr id="6" name="TextBox 5">
            <a:extLst>
              <a:ext uri="{FF2B5EF4-FFF2-40B4-BE49-F238E27FC236}">
                <a16:creationId xmlns:a16="http://schemas.microsoft.com/office/drawing/2014/main" id="{A3A7769C-9B8D-C912-1794-8977BF8861D8}"/>
              </a:ext>
            </a:extLst>
          </p:cNvPr>
          <p:cNvSpPr txBox="1"/>
          <p:nvPr/>
        </p:nvSpPr>
        <p:spPr>
          <a:xfrm>
            <a:off x="4099656" y="6523201"/>
            <a:ext cx="5257223" cy="338554"/>
          </a:xfrm>
          <a:prstGeom prst="rect">
            <a:avLst/>
          </a:prstGeom>
          <a:noFill/>
        </p:spPr>
        <p:txBody>
          <a:bodyPr wrap="square">
            <a:spAutoFit/>
          </a:bodyPr>
          <a:lstStyle/>
          <a:p>
            <a:pPr algn="ctr"/>
            <a:r>
              <a:rPr lang="en-US" altLang="zh-CN" sz="1600" dirty="0"/>
              <a:t>SUR prevalence and frequency</a:t>
            </a:r>
            <a:r>
              <a:rPr lang="zh-CN" altLang="en-US" sz="1600" dirty="0"/>
              <a:t> </a:t>
            </a:r>
            <a:r>
              <a:rPr lang="en-US" altLang="zh-CN" sz="1600" dirty="0"/>
              <a:t>of each Android version</a:t>
            </a:r>
            <a:endParaRPr lang="en-CN" sz="1600" dirty="0"/>
          </a:p>
        </p:txBody>
      </p:sp>
    </p:spTree>
    <p:extLst>
      <p:ext uri="{BB962C8B-B14F-4D97-AF65-F5344CB8AC3E}">
        <p14:creationId xmlns:p14="http://schemas.microsoft.com/office/powerpoint/2010/main" val="2279776419"/>
      </p:ext>
    </p:extLst>
  </p:cSld>
  <p:clrMapOvr>
    <a:masterClrMapping/>
  </p:clrMapOvr>
  <p:timing>
    <p:tnLst>
      <p:par>
        <p:cTn id="1" dur="indefinite" restart="never" nodeType="tmRoot">
          <p:childTnLst>
            <p:par>
              <p:cTn id="2"/>
            </p:par>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14363</TotalTime>
  <Words>2914</Words>
  <Application>Microsoft Macintosh PowerPoint</Application>
  <PresentationFormat>全屏显示(4:3)</PresentationFormat>
  <Paragraphs>267</Paragraphs>
  <Slides>20</Slides>
  <Notes>20</Notes>
  <HiddenSlides>3</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20</vt:i4>
      </vt:variant>
    </vt:vector>
  </HeadingPairs>
  <TitlesOfParts>
    <vt:vector size="27" baseType="lpstr">
      <vt:lpstr>等线</vt:lpstr>
      <vt:lpstr>微软雅黑</vt:lpstr>
      <vt:lpstr>Arial</vt:lpstr>
      <vt:lpstr>Calibri</vt:lpstr>
      <vt:lpstr>Calibri Light</vt:lpstr>
      <vt:lpstr>Wingdings</vt:lpstr>
      <vt:lpstr>Office 主题​​</vt:lpstr>
      <vt:lpstr>Rethinking Process Management for Interactive Mobile Systems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Aging or Glitching?  Why Does Android Stop Responding and What Can We Do About It?</dc:title>
  <dc:creator>林 灏</dc:creator>
  <cp:lastModifiedBy>Wei Liu</cp:lastModifiedBy>
  <cp:revision>784</cp:revision>
  <dcterms:created xsi:type="dcterms:W3CDTF">2019-12-24T08:50:13Z</dcterms:created>
  <dcterms:modified xsi:type="dcterms:W3CDTF">2024-11-22T15:20:41Z</dcterms:modified>
</cp:coreProperties>
</file>